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61"/>
  </p:notesMasterIdLst>
  <p:handoutMasterIdLst>
    <p:handoutMasterId r:id="rId62"/>
  </p:handoutMasterIdLst>
  <p:sldIdLst>
    <p:sldId id="282" r:id="rId3"/>
    <p:sldId id="257" r:id="rId4"/>
    <p:sldId id="453" r:id="rId5"/>
    <p:sldId id="384" r:id="rId6"/>
    <p:sldId id="415" r:id="rId7"/>
    <p:sldId id="414" r:id="rId8"/>
    <p:sldId id="444" r:id="rId9"/>
    <p:sldId id="445" r:id="rId10"/>
    <p:sldId id="383" r:id="rId11"/>
    <p:sldId id="416" r:id="rId12"/>
    <p:sldId id="417" r:id="rId13"/>
    <p:sldId id="418" r:id="rId14"/>
    <p:sldId id="419" r:id="rId15"/>
    <p:sldId id="382" r:id="rId16"/>
    <p:sldId id="420" r:id="rId17"/>
    <p:sldId id="422" r:id="rId18"/>
    <p:sldId id="424" r:id="rId19"/>
    <p:sldId id="423" r:id="rId20"/>
    <p:sldId id="421" r:id="rId21"/>
    <p:sldId id="409" r:id="rId22"/>
    <p:sldId id="410" r:id="rId23"/>
    <p:sldId id="411" r:id="rId24"/>
    <p:sldId id="425" r:id="rId25"/>
    <p:sldId id="413" r:id="rId26"/>
    <p:sldId id="435" r:id="rId27"/>
    <p:sldId id="412" r:id="rId28"/>
    <p:sldId id="436" r:id="rId29"/>
    <p:sldId id="385" r:id="rId30"/>
    <p:sldId id="452" r:id="rId31"/>
    <p:sldId id="443" r:id="rId32"/>
    <p:sldId id="451" r:id="rId33"/>
    <p:sldId id="437" r:id="rId34"/>
    <p:sldId id="386" r:id="rId35"/>
    <p:sldId id="433" r:id="rId36"/>
    <p:sldId id="387" r:id="rId37"/>
    <p:sldId id="426" r:id="rId38"/>
    <p:sldId id="434" r:id="rId39"/>
    <p:sldId id="406" r:id="rId40"/>
    <p:sldId id="450" r:id="rId41"/>
    <p:sldId id="442" r:id="rId42"/>
    <p:sldId id="449" r:id="rId43"/>
    <p:sldId id="388" r:id="rId44"/>
    <p:sldId id="438" r:id="rId45"/>
    <p:sldId id="428" r:id="rId46"/>
    <p:sldId id="389" r:id="rId47"/>
    <p:sldId id="427" r:id="rId48"/>
    <p:sldId id="431" r:id="rId49"/>
    <p:sldId id="407" r:id="rId50"/>
    <p:sldId id="440" r:id="rId51"/>
    <p:sldId id="390" r:id="rId52"/>
    <p:sldId id="391" r:id="rId53"/>
    <p:sldId id="432" r:id="rId54"/>
    <p:sldId id="429" r:id="rId55"/>
    <p:sldId id="439" r:id="rId56"/>
    <p:sldId id="447" r:id="rId57"/>
    <p:sldId id="448" r:id="rId58"/>
    <p:sldId id="365" r:id="rId59"/>
    <p:sldId id="284" r:id="rId6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72B9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629" autoAdjust="0"/>
  </p:normalViewPr>
  <p:slideViewPr>
    <p:cSldViewPr>
      <p:cViewPr>
        <p:scale>
          <a:sx n="66" d="100"/>
          <a:sy n="66" d="100"/>
        </p:scale>
        <p:origin x="-3145" y="-111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21CEDC55-F8DA-4F86-9D3F-563C70F11FA1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6C5C777-6C97-474F-8037-34C35712A2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664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50E46CD1-EBFC-4EBB-860E-39A2D305EC38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25EBD7C-2AD0-41B3-9B9E-EA834EFFD8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05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6964" indent="-28344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3792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308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0827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4343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7860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1376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4894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E8D9A5E-A904-430A-BA08-E0B8004FC80A}" type="slidenum">
              <a:rPr lang="en-US" sz="1100"/>
              <a:pPr eaLnBrk="1" hangingPunct="1">
                <a:defRPr/>
              </a:pPr>
              <a:t>1</a:t>
            </a:fld>
            <a:endParaRPr lang="en-US" sz="1100" dirty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963666" y="8837616"/>
            <a:ext cx="304673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4" tIns="45352" rIns="90704" bIns="4535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046093-6503-4E9C-9C7E-2F4F5095FBD3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1850" cy="3482975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9" y="4416427"/>
            <a:ext cx="5606703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 smtClean="0"/>
              <a:t>DY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14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4D5907-CA76-4298-AD57-77EA8A636154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14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557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37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3739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588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046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251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4627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23C16C-FD75-44A3-A7B0-535579C1D9E4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EBD7C-2AD0-41B3-9B9E-EA834EFFD85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1908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baseline="0" dirty="0" smtClean="0"/>
              <a:t> Handout DFU and Product info sheet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BD9B2-289A-4426-A9D2-1E87B05D9336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baseline="0" dirty="0" smtClean="0"/>
              <a:t> Handout DFU and Product info sheet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4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baseline="0" dirty="0" smtClean="0"/>
              <a:t> Handout DFU and Product info sheet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BD9B2-289A-4426-A9D2-1E87B05D9336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F5BD2F-9278-42C5-8C57-E20E62B3B96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F5BD2F-9278-42C5-8C57-E20E62B3B968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36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BD9B2-289A-4426-A9D2-1E87B05D9336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F5BD2F-9278-42C5-8C57-E20E62B3B968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baseline="0" dirty="0" smtClean="0"/>
              <a:t>Handout DFU and Product info sheet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C09C2C-9FA6-469F-8FE3-70A6698A8796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dirty="0" smtClean="0"/>
              <a:t>AC</a:t>
            </a:r>
            <a:r>
              <a:rPr lang="en-US" altLang="en-US" baseline="0" dirty="0" smtClean="0"/>
              <a:t> Adapter cord is 54” (137cm)</a:t>
            </a:r>
          </a:p>
          <a:p>
            <a:pPr eaLnBrk="1" hangingPunct="1">
              <a:buFontTx/>
              <a:buChar char="-"/>
            </a:pPr>
            <a:r>
              <a:rPr lang="en-US" altLang="en-US" baseline="0" dirty="0" smtClean="0"/>
              <a:t>Handout DFU and Product info sheet </a:t>
            </a:r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C09C2C-9FA6-469F-8FE3-70A6698A8796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44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n-US" altLang="en-US" dirty="0" smtClean="0"/>
              <a:t>AC</a:t>
            </a:r>
            <a:r>
              <a:rPr lang="en-US" altLang="en-US" baseline="0" dirty="0" smtClean="0"/>
              <a:t> Adapter cord is 54” (137cm)</a:t>
            </a:r>
            <a:endParaRPr lang="en-US" alt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45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46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47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48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ED82307F-E22C-4135-94DD-20DAD4D7FF4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49</a:t>
            </a:fld>
            <a:endParaRPr lang="en-US" altLang="en-US" dirty="0" smtClean="0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5D3FADB5-7E8D-46C2-A602-8E82687A756D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50</a:t>
            </a:fld>
            <a:endParaRPr lang="en-US" altLang="en-US" dirty="0" smtClean="0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5DB4999-8018-4ADC-8396-87D84D9F7BE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51</a:t>
            </a:fld>
            <a:endParaRPr lang="en-US" altLang="en-US" dirty="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1pPr>
            <a:lvl2pPr marL="736984" indent="-28345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2pPr>
            <a:lvl3pPr marL="1133822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3pPr>
            <a:lvl4pPr marL="1587350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4pPr>
            <a:lvl5pPr marL="2040879" indent="-226765" algn="l" defTabSz="924380" eaLnBrk="0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5pPr>
            <a:lvl6pPr marL="2494408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6pPr>
            <a:lvl7pPr marL="2947936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7pPr>
            <a:lvl8pPr marL="3401465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8pPr>
            <a:lvl9pPr marL="3854994" indent="-226765" defTabSz="924380" eaLnBrk="0" fontAlgn="base" hangingPunct="0">
              <a:spcBef>
                <a:spcPct val="3000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defRPr/>
            </a:pPr>
            <a:fld id="{95DB4999-8018-4ADC-8396-87D84D9F7BE9}" type="slidenum">
              <a:rPr lang="en-US" altLang="en-US" smtClean="0"/>
              <a:pPr algn="r" eaLnBrk="1" hangingPunct="1">
                <a:spcBef>
                  <a:spcPct val="0"/>
                </a:spcBef>
                <a:defRPr/>
              </a:pPr>
              <a:t>52</a:t>
            </a:fld>
            <a:endParaRPr lang="en-US" altLang="en-US" dirty="0" smtClean="0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buFontTx/>
              <a:buChar char="-"/>
            </a:pPr>
            <a:endParaRPr lang="en-US" alt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E79999-4F63-4E16-8B80-8C81AE6A4F8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E79999-4F63-4E16-8B80-8C81AE6A4F84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6964" indent="-28344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3792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308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0827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4343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7860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1376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4894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421CC621-848C-43AF-AE55-23E9E9C59B57}" type="slidenum">
              <a:rPr lang="en-US" sz="1100"/>
              <a:pPr eaLnBrk="1" hangingPunct="1">
                <a:defRPr/>
              </a:pPr>
              <a:t>57</a:t>
            </a:fld>
            <a:endParaRPr lang="en-US" sz="1100" dirty="0"/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3963666" y="8837616"/>
            <a:ext cx="304673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4" tIns="45352" rIns="90704" bIns="4535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91CDC8-6B0F-494B-BA54-97F43453BAB1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57</a:t>
            </a:fld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1850" cy="3482975"/>
          </a:xfrm>
          <a:ln/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9" y="4416427"/>
            <a:ext cx="5606703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6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36964" indent="-283447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33792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87308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40827" indent="-22675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94343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47860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01376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54894" indent="-22675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fld id="{FE8D9A5E-A904-430A-BA08-E0B8004FC80A}" type="slidenum">
              <a:rPr lang="en-US" sz="1100"/>
              <a:pPr eaLnBrk="1" hangingPunct="1">
                <a:defRPr/>
              </a:pPr>
              <a:t>58</a:t>
            </a:fld>
            <a:endParaRPr lang="en-US" sz="1100" dirty="0"/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963666" y="8837616"/>
            <a:ext cx="3046734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704" tIns="45352" rIns="90704" bIns="45352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8046093-6503-4E9C-9C7E-2F4F5095FBD3}" type="slidenum">
              <a:rPr lang="en-US" altLang="en-US">
                <a:latin typeface="Times New Roman" pitchFamily="18" charset="0"/>
              </a:rPr>
              <a:pPr algn="r" eaLnBrk="1" hangingPunct="1">
                <a:spcBef>
                  <a:spcPct val="0"/>
                </a:spcBef>
              </a:pPr>
              <a:t>58</a:t>
            </a:fld>
            <a:endParaRPr lang="en-US" altLang="en-US" dirty="0">
              <a:latin typeface="Times New Roman" pitchFamily="18" charset="0"/>
            </a:endParaRPr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701675"/>
            <a:ext cx="4641850" cy="3482975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849" y="4416427"/>
            <a:ext cx="5606703" cy="41830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altLang="en-US" dirty="0" smtClean="0"/>
              <a:t>The monitor is intended only to be connected to a nurse call system, so that when the alarm is activated, a call will be placed to the nurse’s station. The monitor is compatible with a normally open nurse call system only, using a 1⁄4" mono nurse call jack.</a:t>
            </a:r>
          </a:p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8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FCB076-9329-4D67-A6A6-3ADD4E237797}" type="slidenum">
              <a:rPr lang="en-US" altLang="en-US" smtClean="0"/>
              <a:pPr>
                <a:defRPr/>
              </a:pPr>
              <a:t>9</a:t>
            </a:fld>
            <a:endParaRPr lang="en-US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1C773A-BA43-48C6-BA77-A7C1DE03A365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1738" cy="6828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40" y="-137"/>
            <a:ext cx="8514860" cy="6858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12" y="838200"/>
            <a:ext cx="8229600" cy="452596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\\psf\Home\Desktop\presentation stuff ƒ\green tringle bo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" y="82708"/>
            <a:ext cx="498317" cy="49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07" y="6618316"/>
            <a:ext cx="785297" cy="209438"/>
          </a:xfrm>
          <a:prstGeom prst="rect">
            <a:avLst/>
          </a:prstGeom>
        </p:spPr>
      </p:pic>
      <p:pic>
        <p:nvPicPr>
          <p:cNvPr id="9" name="Picture 8" descr="\\psf\Home\Desktop\presentation stuff ƒ\presentation_footer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6531"/>
            <a:ext cx="9144000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76" y="6623485"/>
            <a:ext cx="785297" cy="2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391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696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681738" cy="6828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40" y="-137"/>
            <a:ext cx="8514860" cy="6858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12" y="838200"/>
            <a:ext cx="8229600" cy="4525963"/>
          </a:xfrm>
        </p:spPr>
        <p:txBody>
          <a:bodyPr/>
          <a:lstStyle>
            <a:lvl1pPr marL="0" indent="0">
              <a:buNone/>
              <a:defRPr/>
            </a:lvl1pPr>
            <a:lvl2pPr marL="571500" indent="-285750">
              <a:buSzPct val="80000"/>
              <a:buFontTx/>
              <a:buBlip>
                <a:blip r:embed="rId2"/>
              </a:buBlip>
              <a:defRPr/>
            </a:lvl2pPr>
            <a:lvl3pPr marL="800100" indent="-228600">
              <a:defRPr/>
            </a:lvl3pPr>
            <a:lvl4pPr marL="1085850" indent="-228600">
              <a:defRPr/>
            </a:lvl4pPr>
            <a:lvl5pPr marL="1314450" indent="-228600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\\psf\Home\Desktop\presentation stuff ƒ\green tringle bo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" y="82708"/>
            <a:ext cx="498317" cy="49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07" y="6618316"/>
            <a:ext cx="785297" cy="209438"/>
          </a:xfrm>
          <a:prstGeom prst="rect">
            <a:avLst/>
          </a:prstGeom>
        </p:spPr>
      </p:pic>
      <p:pic>
        <p:nvPicPr>
          <p:cNvPr id="9" name="Picture 8" descr="\\psf\Home\Desktop\presentation stuff ƒ\presentation_footer_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6531"/>
            <a:ext cx="9144000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76" y="6623485"/>
            <a:ext cx="785297" cy="20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01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D99D07-B941-4F9C-BD27-BE1980E2B735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3D2886-552D-4732-8360-19B95F16CD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80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D99D07-B941-4F9C-BD27-BE1980E2B735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3D2886-552D-4732-8360-19B95F16CD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248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0"/>
            <a:ext cx="685799" cy="666750"/>
          </a:xfrm>
          <a:prstGeom prst="rect">
            <a:avLst/>
          </a:prstGeom>
          <a:solidFill>
            <a:srgbClr val="565656"/>
          </a:solidFill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1"/>
            <a:ext cx="8486775" cy="666750"/>
          </a:xfrm>
          <a:solidFill>
            <a:srgbClr val="565656"/>
          </a:solidFill>
        </p:spPr>
        <p:txBody>
          <a:bodyPr>
            <a:normAutofit/>
          </a:bodyPr>
          <a:lstStyle>
            <a:lvl1pPr marL="0" indent="0"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6" descr="\\psf\Home\Desktop\presentation stuff ƒ\presentation_footer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6531"/>
            <a:ext cx="9144000" cy="3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307" y="6618316"/>
            <a:ext cx="785297" cy="209438"/>
          </a:xfrm>
          <a:prstGeom prst="rect">
            <a:avLst/>
          </a:prstGeom>
        </p:spPr>
      </p:pic>
      <p:pic>
        <p:nvPicPr>
          <p:cNvPr id="8" name="Picture 7" descr="\\psf\Home\Desktop\presentation stuff ƒ\green tringle box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" y="82708"/>
            <a:ext cx="498317" cy="4983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38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4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5738"/>
            <a:ext cx="9144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85800" cy="642938"/>
          </a:xfrm>
          <a:prstGeom prst="rect">
            <a:avLst/>
          </a:prstGeom>
          <a:solidFill>
            <a:srgbClr val="565656"/>
          </a:solidFill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6618288"/>
            <a:ext cx="784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572250"/>
            <a:ext cx="2371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3025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94"/>
            <a:ext cx="8458200" cy="610394"/>
          </a:xfrm>
        </p:spPr>
        <p:txBody>
          <a:bodyPr/>
          <a:lstStyle>
            <a:lvl1pPr>
              <a:defRPr sz="36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26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CD99D07-B941-4F9C-BD27-BE1980E2B735}" type="datetimeFigureOut">
              <a:rPr lang="en-US" smtClean="0"/>
              <a:t>11/7/2017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3D2886-552D-4732-8360-19B95F16CD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66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681038" cy="6826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5" name="Picture 4" descr="\\psf\Home\Desktop\presentation stuff ƒ\green tringle box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550" y="82550"/>
            <a:ext cx="498475" cy="4984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088" y="6618288"/>
            <a:ext cx="784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\\psf\Home\Desktop\presentation stuff ƒ\presentation_footer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5738"/>
            <a:ext cx="91440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850" y="6623050"/>
            <a:ext cx="784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3338" y="6553200"/>
            <a:ext cx="8048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60FFA248-270B-4C15-875D-63F684CBB754}" type="slidenum">
              <a:rPr lang="en-US" altLang="en-US" sz="1400" b="1" smtClean="0">
                <a:solidFill>
                  <a:schemeClr val="bg1"/>
                </a:solidFill>
                <a:latin typeface="Calibri" pitchFamily="34" charset="0"/>
                <a:cs typeface="+mn-cs"/>
              </a:rPr>
              <a:pPr eaLnBrk="1" hangingPunct="1">
                <a:defRPr/>
              </a:pPr>
              <a:t>‹#›</a:t>
            </a:fld>
            <a:endParaRPr lang="en-US" altLang="en-US" sz="1400" b="1" dirty="0" smtClean="0">
              <a:solidFill>
                <a:schemeClr val="bg1"/>
              </a:solidFill>
              <a:latin typeface="Calibri" pitchFamily="34" charset="0"/>
              <a:cs typeface="+mn-cs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47688" y="650875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b="1" dirty="0" smtClean="0">
                <a:solidFill>
                  <a:schemeClr val="bg1"/>
                </a:solidFill>
                <a:latin typeface="Calibri" pitchFamily="34" charset="0"/>
                <a:cs typeface="+mn-cs"/>
              </a:rPr>
              <a:t>Fall Management – Confidential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140" y="-137"/>
            <a:ext cx="8514860" cy="6858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12" y="838200"/>
            <a:ext cx="8229600" cy="452596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1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82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838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8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marL="569913" indent="0" algn="l" defTabSz="914400" rtl="0" eaLnBrk="1" latinLnBrk="0" hangingPunct="1"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85000"/>
        <a:buFontTx/>
        <a:buBlip>
          <a:blip r:embed="rId9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73A533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73A533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47700" y="838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2" r:id="rId3"/>
  </p:sldLayoutIdLst>
  <p:txStyles>
    <p:titleStyle>
      <a:lvl1pPr marL="569913" indent="-569913"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  <a:lvl2pPr marL="569913" indent="-56991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2pPr>
      <a:lvl3pPr marL="569913" indent="-56991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3pPr>
      <a:lvl4pPr marL="569913" indent="-56991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4pPr>
      <a:lvl5pPr marL="569913" indent="-569913"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5pPr>
      <a:lvl6pPr marL="10271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14843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9415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2398713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Blip>
          <a:blip r:embed="rId5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73A533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73A533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eg"/><Relationship Id="rId5" Type="http://schemas.microsoft.com/office/2007/relationships/hdphoto" Target="../media/hdphoto5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9.wdp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27.png"/><Relationship Id="rId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microsoft.com/office/2007/relationships/hdphoto" Target="../media/hdphoto12.wdp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emf"/><Relationship Id="rId4" Type="http://schemas.openxmlformats.org/officeDocument/2006/relationships/image" Target="../media/image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3.wdp"/><Relationship Id="rId5" Type="http://schemas.openxmlformats.org/officeDocument/2006/relationships/image" Target="../media/image53.jpe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5" Type="http://schemas.openxmlformats.org/officeDocument/2006/relationships/hyperlink" Target="file:///\\CURB07\CRM_Library\MKT\FallMgmt\Info%20Sheets\map1661a_bc500_info_sheet.pdf" TargetMode="Externa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4.wdp"/><Relationship Id="rId4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eg"/><Relationship Id="rId5" Type="http://schemas.microsoft.com/office/2007/relationships/hdphoto" Target="../media/hdphoto16.wdp"/><Relationship Id="rId4" Type="http://schemas.openxmlformats.org/officeDocument/2006/relationships/image" Target="../media/image67.jpeg"/><Relationship Id="rId9" Type="http://schemas.microsoft.com/office/2007/relationships/hdphoto" Target="../media/hdphoto18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0.wdp"/><Relationship Id="rId5" Type="http://schemas.openxmlformats.org/officeDocument/2006/relationships/image" Target="../media/image71.jpeg"/><Relationship Id="rId4" Type="http://schemas.microsoft.com/office/2007/relationships/hdphoto" Target="../media/hdphoto19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4.jpeg"/><Relationship Id="rId5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hyperlink" Target="file:///\\CURB07\CRM_Library\MKT\FallMgmt\Info%20Sheets\map972d_motion_sensor_info_sheet.pdf" TargetMode="External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8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87.jpeg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JPG"/><Relationship Id="rId5" Type="http://schemas.openxmlformats.org/officeDocument/2006/relationships/image" Target="../media/image1.png"/><Relationship Id="rId10" Type="http://schemas.microsoft.com/office/2007/relationships/hdphoto" Target="../media/hdphoto23.wdp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image" Target="../media/image91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90.png"/><Relationship Id="rId10" Type="http://schemas.microsoft.com/office/2007/relationships/hdphoto" Target="../media/hdphoto22.wdp"/><Relationship Id="rId4" Type="http://schemas.openxmlformats.org/officeDocument/2006/relationships/image" Target="../media/image89.png"/><Relationship Id="rId9" Type="http://schemas.openxmlformats.org/officeDocument/2006/relationships/image" Target="../media/image9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4.wdp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3" Type="http://schemas.openxmlformats.org/officeDocument/2006/relationships/image" Target="../media/image78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1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image" Target="../media/image99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6.wdp"/><Relationship Id="rId5" Type="http://schemas.openxmlformats.org/officeDocument/2006/relationships/image" Target="../media/image100.png"/><Relationship Id="rId10" Type="http://schemas.microsoft.com/office/2007/relationships/hdphoto" Target="../media/hdphoto28.wdp"/><Relationship Id="rId4" Type="http://schemas.openxmlformats.org/officeDocument/2006/relationships/image" Target="../media/image1.png"/><Relationship Id="rId9" Type="http://schemas.openxmlformats.org/officeDocument/2006/relationships/image" Target="../media/image10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0.png"/><Relationship Id="rId5" Type="http://schemas.openxmlformats.org/officeDocument/2006/relationships/image" Target="../media/image83.png"/><Relationship Id="rId4" Type="http://schemas.openxmlformats.org/officeDocument/2006/relationships/image" Target="../media/image10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105.png"/><Relationship Id="rId4" Type="http://schemas.openxmlformats.org/officeDocument/2006/relationships/oleObject" Target="../embeddings/oleObject1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hyperlink" Target="file:///\\CURB07\CRM_Library\MKT\FallMgmt\Info%20Sheets\map1661a_bc500_info_sheet.pdf" TargetMode="External"/><Relationship Id="rId11" Type="http://schemas.microsoft.com/office/2007/relationships/hdphoto" Target="../media/hdphoto29.wdp"/><Relationship Id="rId5" Type="http://schemas.openxmlformats.org/officeDocument/2006/relationships/image" Target="../media/image106.png"/><Relationship Id="rId10" Type="http://schemas.openxmlformats.org/officeDocument/2006/relationships/image" Target="../media/image107.png"/><Relationship Id="rId4" Type="http://schemas.openxmlformats.org/officeDocument/2006/relationships/image" Target="../media/image79.png"/><Relationship Id="rId9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jpeg"/><Relationship Id="rId10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young\AppData\Local\Microsoft\Windows\Temporary Internet Files\Content.Outlook\M7DED2RC\DSC_41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0"/>
            <a:ext cx="1017111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4914900"/>
            <a:ext cx="9144000" cy="130492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410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3429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3886200" y="5157788"/>
            <a:ext cx="5257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200" b="1" dirty="0">
                <a:latin typeface="Arial" charset="0"/>
              </a:rPr>
              <a:t>Fall Management </a:t>
            </a:r>
            <a:endParaRPr lang="en-US" altLang="en-US" sz="2200" b="1" dirty="0" smtClean="0">
              <a:latin typeface="Arial" charset="0"/>
            </a:endParaRPr>
          </a:p>
          <a:p>
            <a:pPr algn="ctr" eaLnBrk="1" hangingPunct="1">
              <a:spcBef>
                <a:spcPct val="0"/>
              </a:spcBef>
              <a:buSzTx/>
              <a:buFontTx/>
              <a:buNone/>
            </a:pPr>
            <a:r>
              <a:rPr lang="en-US" altLang="en-US" sz="2200" b="1" dirty="0" smtClean="0">
                <a:latin typeface="Arial" charset="0"/>
              </a:rPr>
              <a:t>New Product Release</a:t>
            </a:r>
            <a:endParaRPr lang="en-US" altLang="en-US" sz="22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87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600200"/>
            <a:ext cx="8153400" cy="2040830"/>
          </a:xfrm>
        </p:spPr>
        <p:txBody>
          <a:bodyPr/>
          <a:lstStyle/>
          <a:p>
            <a:r>
              <a:rPr lang="en-US" dirty="0"/>
              <a:t>Press and hold the black programming button located on the bottom of the monitor for approximately 3 </a:t>
            </a:r>
            <a:r>
              <a:rPr lang="en-US" dirty="0" smtClean="0"/>
              <a:t>seconds</a:t>
            </a:r>
          </a:p>
          <a:p>
            <a:r>
              <a:rPr lang="en-US" dirty="0"/>
              <a:t>Both yellow and green LED’s will then light for 15 </a:t>
            </a:r>
            <a:r>
              <a:rPr lang="en-US" dirty="0" smtClean="0"/>
              <a:t>seconds</a:t>
            </a: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045" y="838200"/>
            <a:ext cx="8282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SYNCHRONIZING </a:t>
            </a:r>
            <a:r>
              <a:rPr lang="en-US" sz="3600" b="1" dirty="0" smtClean="0"/>
              <a:t>WITH CORDLESS SENSOR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927" y="3567786"/>
            <a:ext cx="2325444" cy="2624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90" y="3388712"/>
            <a:ext cx="2314410" cy="298301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4403944" y="4406757"/>
            <a:ext cx="612631" cy="4421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1014513">
            <a:off x="923948" y="5668875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86" y="3786616"/>
            <a:ext cx="1828801" cy="228362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391400" y="4343401"/>
            <a:ext cx="391969" cy="381000"/>
          </a:xfrm>
          <a:prstGeom prst="ellipse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7848600" y="4343400"/>
            <a:ext cx="381000" cy="393843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2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 animBg="1"/>
      <p:bldP spid="11" grpId="0" animBg="1"/>
      <p:bldP spid="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19" y="3886200"/>
            <a:ext cx="3297381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500"/>
                    </a14:imgEffect>
                    <a14:imgEffect>
                      <a14:saturation sat="33000"/>
                    </a14:imgEffect>
                    <a14:imgEffect>
                      <a14:brightnessContrast bright="17000" contras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68" y="3886200"/>
            <a:ext cx="3297381" cy="230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796" y="3460470"/>
            <a:ext cx="2584204" cy="3017548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600200"/>
            <a:ext cx="8077200" cy="2743200"/>
          </a:xfrm>
        </p:spPr>
        <p:txBody>
          <a:bodyPr/>
          <a:lstStyle/>
          <a:p>
            <a:r>
              <a:rPr lang="en-US" dirty="0"/>
              <a:t>Within 10 seconds, place pressure on the sensor pad and then release. </a:t>
            </a:r>
            <a:endParaRPr lang="en-US" dirty="0" smtClean="0"/>
          </a:p>
          <a:p>
            <a:r>
              <a:rPr lang="en-US" dirty="0"/>
              <a:t>The </a:t>
            </a:r>
            <a:r>
              <a:rPr lang="en-US" b="1" dirty="0"/>
              <a:t>yellow</a:t>
            </a:r>
            <a:r>
              <a:rPr lang="en-US" dirty="0"/>
              <a:t> LED will then blink once, confirming the monitor and pad are now synchronized and ready for use</a:t>
            </a:r>
            <a:r>
              <a:rPr lang="en-US" dirty="0" smtClean="0"/>
              <a:t>.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045" y="838200"/>
            <a:ext cx="8282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SYNCHRONIZING </a:t>
            </a:r>
            <a:r>
              <a:rPr lang="en-US" sz="3600" b="1" dirty="0" smtClean="0"/>
              <a:t>WITH CORDLESS SENSOR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6" name="Oval 5"/>
          <p:cNvSpPr/>
          <p:nvPr/>
        </p:nvSpPr>
        <p:spPr>
          <a:xfrm>
            <a:off x="6553200" y="4343400"/>
            <a:ext cx="390155" cy="395555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78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259" y="2094242"/>
            <a:ext cx="1735455" cy="19589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074333"/>
            <a:ext cx="1524000" cy="19642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209800"/>
            <a:ext cx="1158023" cy="1524000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4" name="Rectangle 3"/>
          <p:cNvSpPr/>
          <p:nvPr/>
        </p:nvSpPr>
        <p:spPr>
          <a:xfrm>
            <a:off x="255348" y="838200"/>
            <a:ext cx="88886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UN</a:t>
            </a:r>
            <a:r>
              <a:rPr lang="en-US" sz="3600" b="1" dirty="0" smtClean="0"/>
              <a:t>SYNCHRONIZING WITH CORDLESS SENSOR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4648200"/>
            <a:ext cx="1562100" cy="182404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58824" y="2590800"/>
            <a:ext cx="457200" cy="3810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51114" y="2703189"/>
            <a:ext cx="457200" cy="381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 rot="1014513">
            <a:off x="1708935" y="3528063"/>
            <a:ext cx="304800" cy="22729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 rot="10035988">
            <a:off x="2840702" y="2240597"/>
            <a:ext cx="304800" cy="22729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381000" y="1447800"/>
            <a:ext cx="8763000" cy="3581400"/>
          </a:xfrm>
        </p:spPr>
        <p:txBody>
          <a:bodyPr/>
          <a:lstStyle/>
          <a:p>
            <a:r>
              <a:rPr lang="en-US" dirty="0" smtClean="0"/>
              <a:t>Press </a:t>
            </a:r>
            <a:r>
              <a:rPr lang="en-US" dirty="0"/>
              <a:t>and </a:t>
            </a:r>
            <a:r>
              <a:rPr lang="en-US" dirty="0" smtClean="0"/>
              <a:t>hold </a:t>
            </a: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PROGRAM </a:t>
            </a:r>
            <a:r>
              <a:rPr lang="en-US" dirty="0" smtClean="0"/>
              <a:t>button first, then press and hold the </a:t>
            </a:r>
            <a:r>
              <a:rPr lang="en-US" b="1" dirty="0" smtClean="0">
                <a:solidFill>
                  <a:srgbClr val="00B0F0"/>
                </a:solidFill>
              </a:rPr>
              <a:t>RESET</a:t>
            </a:r>
            <a:r>
              <a:rPr lang="en-US" dirty="0" smtClean="0"/>
              <a:t> </a:t>
            </a:r>
            <a:r>
              <a:rPr lang="en-US" dirty="0"/>
              <a:t>button at the same time, for two </a:t>
            </a:r>
            <a:r>
              <a:rPr lang="en-US" dirty="0" smtClean="0"/>
              <a:t>seconds 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yellow and green LED’s will simultaneously flash </a:t>
            </a:r>
            <a:r>
              <a:rPr lang="en-US" b="1" dirty="0"/>
              <a:t>three times </a:t>
            </a:r>
            <a:r>
              <a:rPr lang="en-US" dirty="0"/>
              <a:t>indicating that the pad(s) has been </a:t>
            </a:r>
            <a:r>
              <a:rPr lang="en-US" dirty="0" smtClean="0"/>
              <a:t>unsynchronized</a:t>
            </a:r>
          </a:p>
        </p:txBody>
      </p:sp>
      <p:sp>
        <p:nvSpPr>
          <p:cNvPr id="15" name="Oval 14"/>
          <p:cNvSpPr/>
          <p:nvPr/>
        </p:nvSpPr>
        <p:spPr>
          <a:xfrm>
            <a:off x="4143745" y="5105400"/>
            <a:ext cx="390155" cy="395555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4552604" y="5105400"/>
            <a:ext cx="390155" cy="395555"/>
          </a:xfrm>
          <a:prstGeom prst="ellipse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5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1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2" grpId="0" animBg="1"/>
      <p:bldP spid="7" grpId="0" uiExpand="1" build="p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600200"/>
            <a:ext cx="8229600" cy="1143000"/>
          </a:xfrm>
        </p:spPr>
        <p:txBody>
          <a:bodyPr/>
          <a:lstStyle/>
          <a:p>
            <a:pPr lvl="0"/>
            <a:r>
              <a:rPr lang="en-US" dirty="0"/>
              <a:t>Plug the sensor cord into the monitor’s sensor </a:t>
            </a:r>
            <a:r>
              <a:rPr lang="en-US" dirty="0" smtClean="0"/>
              <a:t>jack</a:t>
            </a:r>
            <a:endParaRPr lang="en-US" dirty="0"/>
          </a:p>
          <a:p>
            <a:pPr lvl="0"/>
            <a:r>
              <a:rPr lang="en-US" dirty="0"/>
              <a:t>Both LEDs flash 3 times </a:t>
            </a:r>
            <a:r>
              <a:rPr lang="en-US" dirty="0" smtClean="0"/>
              <a:t>simultaneously 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045" y="838200"/>
            <a:ext cx="4398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CORDED SENSOR </a:t>
            </a:r>
            <a:r>
              <a:rPr lang="en-US" sz="3600" b="1" dirty="0" smtClean="0"/>
              <a:t>USE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294823"/>
            <a:ext cx="1828801" cy="22836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124200"/>
            <a:ext cx="2325444" cy="2624869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014513">
            <a:off x="3917404" y="3746306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86622"/>
            <a:ext cx="2314410" cy="2983018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 rot="16200000">
            <a:off x="1748544" y="5607363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6906341" y="3886338"/>
            <a:ext cx="390155" cy="395555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7315200" y="3886338"/>
            <a:ext cx="390155" cy="395555"/>
          </a:xfrm>
          <a:prstGeom prst="ellipse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5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repeatCount="300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0" grpId="0" animBg="1"/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8375" y="1484530"/>
            <a:ext cx="8175625" cy="296740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Connects </a:t>
            </a:r>
            <a:r>
              <a:rPr lang="en-US" dirty="0"/>
              <a:t>directly into nurse </a:t>
            </a:r>
            <a:r>
              <a:rPr lang="en-US" dirty="0" smtClean="0"/>
              <a:t>call</a:t>
            </a:r>
            <a:endParaRPr lang="en-US" dirty="0"/>
          </a:p>
          <a:p>
            <a:pPr eaLnBrk="1" hangingPunct="1">
              <a:defRPr/>
            </a:pPr>
            <a:r>
              <a:rPr lang="en-US" dirty="0" smtClean="0"/>
              <a:t>Option </a:t>
            </a:r>
            <a:r>
              <a:rPr lang="en-US" dirty="0"/>
              <a:t>to side mount with nurse call cord connection</a:t>
            </a:r>
          </a:p>
          <a:p>
            <a:pPr lvl="1" eaLnBrk="1" hangingPunct="1">
              <a:defRPr/>
            </a:pPr>
            <a:r>
              <a:rPr lang="en-US" dirty="0" smtClean="0"/>
              <a:t>BC500 wall-mount bracket is available and sold separately  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FF0000"/>
                </a:solidFill>
              </a:rPr>
              <a:t>Adaptor</a:t>
            </a:r>
            <a:r>
              <a:rPr lang="en-US" dirty="0" smtClean="0"/>
              <a:t> </a:t>
            </a:r>
            <a:r>
              <a:rPr lang="en-US" dirty="0"/>
              <a:t>sold </a:t>
            </a:r>
            <a:r>
              <a:rPr lang="en-US" dirty="0" smtClean="0"/>
              <a:t>separately</a:t>
            </a:r>
          </a:p>
          <a:p>
            <a:pPr lvl="1">
              <a:defRPr/>
            </a:pPr>
            <a:r>
              <a:rPr lang="en-US" dirty="0" smtClean="0"/>
              <a:t>Velcro </a:t>
            </a:r>
            <a:r>
              <a:rPr lang="en-US" dirty="0"/>
              <a:t>attachment </a:t>
            </a:r>
            <a:r>
              <a:rPr lang="en-US" dirty="0" smtClean="0"/>
              <a:t>is not recommended </a:t>
            </a:r>
            <a:r>
              <a:rPr lang="en-US" dirty="0"/>
              <a:t>– If call cord used, risk  of detaching</a:t>
            </a:r>
            <a:endParaRPr lang="en-US" sz="1000" u="sng" dirty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b="1" dirty="0"/>
          </a:p>
          <a:p>
            <a:pPr lvl="1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64" b="14870"/>
          <a:stretch>
            <a:fillRect/>
          </a:stretch>
        </p:blipFill>
        <p:spPr bwMode="auto">
          <a:xfrm>
            <a:off x="5181600" y="4038600"/>
            <a:ext cx="3352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14045" y="838200"/>
            <a:ext cx="61036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INSERT INTO </a:t>
            </a:r>
            <a:r>
              <a:rPr lang="en-US" sz="3600" b="1" cap="all" dirty="0"/>
              <a:t>patient station </a:t>
            </a:r>
          </a:p>
        </p:txBody>
      </p:sp>
      <p:pic>
        <p:nvPicPr>
          <p:cNvPr id="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1143000" y="4114800"/>
            <a:ext cx="3212742" cy="2286000"/>
          </a:xfrm>
          <a:prstGeom prst="rect">
            <a:avLst/>
          </a:prstGeom>
        </p:spPr>
      </p:pic>
      <p:sp>
        <p:nvSpPr>
          <p:cNvPr id="9" name="Right Arrow 8"/>
          <p:cNvSpPr/>
          <p:nvPr/>
        </p:nvSpPr>
        <p:spPr>
          <a:xfrm rot="8566391">
            <a:off x="7278831" y="426339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92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68375" y="1600200"/>
            <a:ext cx="8175625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</a:t>
            </a:r>
            <a:r>
              <a:rPr lang="en-US" b="1" dirty="0">
                <a:solidFill>
                  <a:srgbClr val="00B0F0"/>
                </a:solidFill>
              </a:rPr>
              <a:t>RESET </a:t>
            </a:r>
            <a:r>
              <a:rPr lang="en-US" dirty="0"/>
              <a:t>button provides the following two </a:t>
            </a:r>
            <a:r>
              <a:rPr lang="en-US" dirty="0" smtClean="0"/>
              <a:t>functions</a:t>
            </a:r>
          </a:p>
          <a:p>
            <a:pPr lvl="1">
              <a:defRPr/>
            </a:pPr>
            <a:r>
              <a:rPr lang="en-US" dirty="0" smtClean="0"/>
              <a:t>Cancels </a:t>
            </a:r>
            <a:r>
              <a:rPr lang="en-US" dirty="0"/>
              <a:t>the </a:t>
            </a:r>
            <a:r>
              <a:rPr lang="en-US" dirty="0" smtClean="0"/>
              <a:t>alarm</a:t>
            </a:r>
          </a:p>
          <a:p>
            <a:pPr lvl="1">
              <a:defRPr/>
            </a:pPr>
            <a:r>
              <a:rPr lang="en-US" dirty="0" smtClean="0"/>
              <a:t>Places </a:t>
            </a:r>
            <a:r>
              <a:rPr lang="en-US" dirty="0"/>
              <a:t>the monitor into a pause mode </a:t>
            </a:r>
            <a:endParaRPr lang="en-US" dirty="0" smtClean="0"/>
          </a:p>
          <a:p>
            <a:pPr marL="0" indent="0" eaLnBrk="1" hangingPunct="1">
              <a:buNone/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444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USING THE MONITOR:</a:t>
            </a:r>
            <a:endParaRPr lang="en-US" sz="3600" b="1" cap="al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83" y="3200400"/>
            <a:ext cx="2482065" cy="3199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49574"/>
            <a:ext cx="1643865" cy="2163386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825932" y="4134896"/>
            <a:ext cx="649016" cy="4633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10035988">
            <a:off x="3606441" y="3404172"/>
            <a:ext cx="496413" cy="27138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42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2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444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USING THE MONITOR:</a:t>
            </a:r>
            <a:endParaRPr lang="en-US" sz="3600" b="1" cap="al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" b="9680"/>
          <a:stretch/>
        </p:blipFill>
        <p:spPr>
          <a:xfrm>
            <a:off x="5995563" y="3276600"/>
            <a:ext cx="2491154" cy="2590800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315200" y="3962402"/>
            <a:ext cx="457200" cy="457200"/>
          </a:xfrm>
          <a:prstGeom prst="ellipse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315200" y="3962401"/>
            <a:ext cx="457200" cy="457200"/>
          </a:xfrm>
          <a:prstGeom prst="ellipse">
            <a:avLst/>
          </a:prstGeom>
          <a:solidFill>
            <a:srgbClr val="00B05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200400"/>
            <a:ext cx="4259400" cy="2983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686801" cy="1752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Testing the alarm</a:t>
            </a:r>
          </a:p>
          <a:p>
            <a:pPr lvl="1">
              <a:defRPr/>
            </a:pPr>
            <a:r>
              <a:rPr lang="en-US" dirty="0"/>
              <a:t>When pressure is placed back on the pad, the </a:t>
            </a:r>
            <a:r>
              <a:rPr lang="en-US" b="1" dirty="0" smtClean="0">
                <a:solidFill>
                  <a:srgbClr val="00B050"/>
                </a:solidFill>
              </a:rPr>
              <a:t>GREEN </a:t>
            </a:r>
            <a:r>
              <a:rPr lang="en-US" b="1" dirty="0">
                <a:solidFill>
                  <a:srgbClr val="00B050"/>
                </a:solidFill>
              </a:rPr>
              <a:t>LED </a:t>
            </a:r>
            <a:r>
              <a:rPr lang="en-US" dirty="0"/>
              <a:t>will blink two times and then continuously </a:t>
            </a:r>
            <a:r>
              <a:rPr lang="en-US" dirty="0" smtClean="0"/>
              <a:t>every </a:t>
            </a:r>
            <a:r>
              <a:rPr lang="en-US" dirty="0"/>
              <a:t>three seconds indicating the pad is in </a:t>
            </a:r>
            <a:r>
              <a:rPr lang="en-US" dirty="0" smtClean="0"/>
              <a:t>use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5723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animBg="1"/>
      <p:bldP spid="10" grpId="0" uiExpand="1" animBg="1"/>
      <p:bldP spid="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444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USING THE MONITOR:</a:t>
            </a:r>
            <a:endParaRPr lang="en-US" sz="3600" b="1" cap="all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26" b="9680"/>
          <a:stretch/>
        </p:blipFill>
        <p:spPr>
          <a:xfrm>
            <a:off x="761999" y="3692406"/>
            <a:ext cx="2384417" cy="2479794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520410" y="4290061"/>
            <a:ext cx="437611" cy="434340"/>
          </a:xfrm>
          <a:prstGeom prst="ellipse">
            <a:avLst/>
          </a:prstGeom>
          <a:solidFill>
            <a:srgbClr val="FF00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1" y="1447800"/>
            <a:ext cx="8534400" cy="3276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Testing the alarm</a:t>
            </a:r>
          </a:p>
          <a:p>
            <a:pPr lvl="1">
              <a:defRPr/>
            </a:pPr>
            <a:r>
              <a:rPr lang="en-US" dirty="0" smtClean="0"/>
              <a:t>Remove </a:t>
            </a:r>
            <a:r>
              <a:rPr lang="en-US" dirty="0"/>
              <a:t>pressure from the pad to activate the </a:t>
            </a:r>
            <a:r>
              <a:rPr lang="en-US" dirty="0" smtClean="0"/>
              <a:t>alarm</a:t>
            </a:r>
          </a:p>
          <a:p>
            <a:pPr lvl="1">
              <a:defRPr/>
            </a:pPr>
            <a:r>
              <a:rPr lang="en-US" dirty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Red </a:t>
            </a:r>
            <a:r>
              <a:rPr lang="en-US" b="1" dirty="0">
                <a:solidFill>
                  <a:srgbClr val="FF0000"/>
                </a:solidFill>
              </a:rPr>
              <a:t>LED </a:t>
            </a:r>
            <a:r>
              <a:rPr lang="en-US" dirty="0"/>
              <a:t>will then blink (for 10 seconds)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An audible alarm </a:t>
            </a:r>
            <a:r>
              <a:rPr lang="en-US" dirty="0"/>
              <a:t>will </a:t>
            </a:r>
            <a:r>
              <a:rPr lang="en-US" dirty="0" smtClean="0"/>
              <a:t>only occur from the Nurse Call System in the room and patient station or just at the patient station (depending on nurse call station)</a:t>
            </a:r>
            <a:endParaRPr lang="en-US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559594"/>
            <a:ext cx="4648200" cy="2917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199" y="3562498"/>
            <a:ext cx="1458702" cy="2868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90999" y="3547786"/>
            <a:ext cx="1458702" cy="28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2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618" y="3168062"/>
            <a:ext cx="4664982" cy="292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3891145"/>
            <a:ext cx="2185416" cy="1828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8127" t="18920" r="-14822" b="1082"/>
          <a:stretch/>
        </p:blipFill>
        <p:spPr>
          <a:xfrm>
            <a:off x="274320" y="3939536"/>
            <a:ext cx="2185416" cy="1728607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1597622" y="4146026"/>
            <a:ext cx="649016" cy="4633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Right Arrow 17"/>
          <p:cNvSpPr/>
          <p:nvPr/>
        </p:nvSpPr>
        <p:spPr>
          <a:xfrm rot="3960137">
            <a:off x="3605550" y="3803847"/>
            <a:ext cx="496413" cy="271381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8566391">
            <a:off x="4924002" y="3454542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9" r="3007"/>
          <a:stretch/>
        </p:blipFill>
        <p:spPr bwMode="auto">
          <a:xfrm>
            <a:off x="6781800" y="3839344"/>
            <a:ext cx="2181575" cy="1828800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444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USING THE MONITOR:</a:t>
            </a:r>
            <a:endParaRPr lang="en-US" sz="3600" b="1" cap="all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447800"/>
            <a:ext cx="8686801" cy="1371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Testing the alarm</a:t>
            </a:r>
          </a:p>
          <a:p>
            <a:pPr lvl="1">
              <a:defRPr/>
            </a:pPr>
            <a:r>
              <a:rPr lang="en-US" dirty="0" smtClean="0"/>
              <a:t>To </a:t>
            </a:r>
            <a:r>
              <a:rPr lang="en-US" dirty="0"/>
              <a:t>cancel the alarm, press the monitors </a:t>
            </a:r>
            <a:r>
              <a:rPr lang="en-US" b="1" dirty="0">
                <a:solidFill>
                  <a:srgbClr val="00B0F0"/>
                </a:solidFill>
              </a:rPr>
              <a:t>RESET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button and </a:t>
            </a:r>
            <a:r>
              <a:rPr lang="en-US" b="1" dirty="0" smtClean="0">
                <a:solidFill>
                  <a:srgbClr val="FF0000"/>
                </a:solidFill>
              </a:rPr>
              <a:t>CANCEL</a:t>
            </a:r>
            <a:r>
              <a:rPr lang="en-US" dirty="0" smtClean="0"/>
              <a:t> </a:t>
            </a:r>
            <a:r>
              <a:rPr lang="en-US" dirty="0"/>
              <a:t>the nurse call alarm at the patient </a:t>
            </a:r>
            <a:r>
              <a:rPr lang="en-US" dirty="0" smtClean="0"/>
              <a:t>station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09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10" presetClass="entr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2630" r="3297" b="2132"/>
          <a:stretch/>
        </p:blipFill>
        <p:spPr bwMode="auto">
          <a:xfrm>
            <a:off x="3812324" y="4533738"/>
            <a:ext cx="1828800" cy="182880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7200" y="1524000"/>
            <a:ext cx="8686801" cy="288667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Using the </a:t>
            </a:r>
            <a:r>
              <a:rPr lang="en-US" b="1" dirty="0" smtClean="0"/>
              <a:t>PAUSE MODE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/>
              <a:t>While patient is on the pad, press the </a:t>
            </a:r>
            <a:r>
              <a:rPr lang="en-US" b="1" dirty="0"/>
              <a:t>RESET </a:t>
            </a:r>
            <a:r>
              <a:rPr lang="en-US" dirty="0"/>
              <a:t>button on the top of the </a:t>
            </a:r>
            <a:r>
              <a:rPr lang="en-US" dirty="0" smtClean="0"/>
              <a:t>monitor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 smtClean="0"/>
              <a:t>The patient </a:t>
            </a:r>
            <a:r>
              <a:rPr lang="en-US" dirty="0"/>
              <a:t>may be removed from pad within 30 seconds without activating an </a:t>
            </a:r>
            <a:r>
              <a:rPr lang="en-US" dirty="0" smtClean="0"/>
              <a:t>alarm 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en-US" dirty="0"/>
              <a:t>The monitor </a:t>
            </a:r>
            <a:r>
              <a:rPr lang="en-US" dirty="0" smtClean="0"/>
              <a:t>will </a:t>
            </a:r>
            <a:r>
              <a:rPr lang="en-US" dirty="0"/>
              <a:t>then stay in the pause mode </a:t>
            </a:r>
            <a:r>
              <a:rPr lang="en-US" dirty="0" smtClean="0"/>
              <a:t>for the full 30 seconds and reactivate once the patient is put back on the pad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44410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USING THE MONITOR:</a:t>
            </a:r>
            <a:endParaRPr lang="en-US" sz="3600" b="1" cap="al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200" b="3505"/>
          <a:stretch/>
        </p:blipFill>
        <p:spPr>
          <a:xfrm>
            <a:off x="611924" y="4533739"/>
            <a:ext cx="1828800" cy="1828800"/>
          </a:xfrm>
          <a:prstGeom prst="rect">
            <a:avLst/>
          </a:prstGeom>
          <a:ln w="88900" cap="sq" cmpd="thickThin">
            <a:solidFill>
              <a:schemeClr val="bg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Oval 8"/>
          <p:cNvSpPr/>
          <p:nvPr/>
        </p:nvSpPr>
        <p:spPr>
          <a:xfrm>
            <a:off x="1715508" y="4724400"/>
            <a:ext cx="649016" cy="4633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3369" r="11458" b="1393"/>
          <a:stretch/>
        </p:blipFill>
        <p:spPr bwMode="auto">
          <a:xfrm>
            <a:off x="6921284" y="4533739"/>
            <a:ext cx="1828800" cy="18288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9600" y="44106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1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10000" y="44106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2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34200" y="4410670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3</a:t>
            </a:r>
            <a:endParaRPr lang="en-US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361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animBg="1"/>
      <p:bldP spid="5" grpId="0" uiExpand="1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05012" y="1676401"/>
            <a:ext cx="8229600" cy="3276600"/>
          </a:xfrm>
        </p:spPr>
        <p:txBody>
          <a:bodyPr>
            <a:normAutofit/>
          </a:bodyPr>
          <a:lstStyle/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sz="2600" dirty="0"/>
              <a:t>Direct Connect Cordless </a:t>
            </a:r>
            <a:r>
              <a:rPr lang="en-US" sz="2600" dirty="0" smtClean="0"/>
              <a:t>Monitor</a:t>
            </a:r>
            <a:endParaRPr lang="en-US" sz="2400" dirty="0" smtClean="0"/>
          </a:p>
          <a:p>
            <a:pPr lvl="1">
              <a:defRPr/>
            </a:pPr>
            <a:r>
              <a:rPr lang="en-US" b="1" dirty="0" smtClean="0">
                <a:solidFill>
                  <a:srgbClr val="0070C0"/>
                </a:solidFill>
              </a:rPr>
              <a:t>CSM-BC500</a:t>
            </a:r>
            <a:endParaRPr lang="en-US" b="1" dirty="0">
              <a:solidFill>
                <a:srgbClr val="0070C0"/>
              </a:solidFill>
            </a:endParaRP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sz="2600" dirty="0" smtClean="0"/>
              <a:t>Motion Sensor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70C0"/>
                </a:solidFill>
              </a:rPr>
              <a:t>CS-MS100</a:t>
            </a:r>
            <a:endParaRPr lang="en-US" b="1" dirty="0">
              <a:solidFill>
                <a:srgbClr val="0070C0"/>
              </a:solidFill>
            </a:endParaRP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sz="2600" dirty="0" smtClean="0"/>
              <a:t>Door </a:t>
            </a:r>
            <a:r>
              <a:rPr lang="en-US" sz="2600" dirty="0"/>
              <a:t>Wander </a:t>
            </a:r>
            <a:r>
              <a:rPr lang="en-US" sz="2600" dirty="0" smtClean="0"/>
              <a:t>System </a:t>
            </a:r>
          </a:p>
          <a:p>
            <a:pPr lvl="1"/>
            <a:r>
              <a:rPr lang="en-US" altLang="en-US" b="1" dirty="0" smtClean="0">
                <a:solidFill>
                  <a:srgbClr val="0070C0"/>
                </a:solidFill>
              </a:rPr>
              <a:t>WM-KIT1</a:t>
            </a:r>
            <a:endParaRPr lang="en-US" altLang="en-US" b="1" dirty="0">
              <a:solidFill>
                <a:srgbClr val="0070C0"/>
              </a:solidFill>
            </a:endParaRPr>
          </a:p>
          <a:p>
            <a:pPr marL="400050" lvl="2" indent="0">
              <a:buClrTx/>
              <a:buSzPct val="85000"/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045" y="838200"/>
            <a:ext cx="4090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accent3">
                    <a:lumMod val="75000"/>
                  </a:schemeClr>
                </a:solidFill>
              </a:rPr>
              <a:t>PRODUCT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cap="all" dirty="0" smtClean="0"/>
              <a:t>Training</a:t>
            </a:r>
            <a:endParaRPr lang="en-US" u="sng" cap="all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419600"/>
            <a:ext cx="2335213" cy="175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infra red sensor_25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61" y="4419599"/>
            <a:ext cx="1300939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531" y="5944101"/>
            <a:ext cx="384153" cy="19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037">
            <a:off x="5392905" y="4576742"/>
            <a:ext cx="3401903" cy="691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4453" r="12582" b="9453"/>
          <a:stretch>
            <a:fillRect/>
          </a:stretch>
        </p:blipFill>
        <p:spPr bwMode="auto">
          <a:xfrm>
            <a:off x="6400800" y="5530735"/>
            <a:ext cx="551658" cy="64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4" t="42029" r="29617" b="32602"/>
          <a:stretch>
            <a:fillRect/>
          </a:stretch>
        </p:blipFill>
        <p:spPr bwMode="auto">
          <a:xfrm>
            <a:off x="7231851" y="5386386"/>
            <a:ext cx="469588" cy="557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2558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63575" y="1447800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LED status located on the battery compartment side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LED I</a:t>
            </a:r>
            <a:r>
              <a:rPr lang="en-US" dirty="0" smtClean="0"/>
              <a:t>ndicators:</a:t>
            </a:r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7225" y="1"/>
            <a:ext cx="8486775" cy="666750"/>
          </a:xfrm>
          <a:prstGeom prst="rect">
            <a:avLst/>
          </a:prstGeom>
          <a:solidFill>
            <a:srgbClr val="565656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9873" r="-221" b="11313"/>
          <a:stretch/>
        </p:blipFill>
        <p:spPr bwMode="auto">
          <a:xfrm>
            <a:off x="5105400" y="2590792"/>
            <a:ext cx="3505137" cy="3505207"/>
          </a:xfrm>
          <a:prstGeom prst="ellipse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2667000" y="3962400"/>
            <a:ext cx="990600" cy="9144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801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63575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Green </a:t>
            </a:r>
            <a:r>
              <a:rPr lang="en-US" dirty="0"/>
              <a:t>LED is c</a:t>
            </a:r>
            <a:r>
              <a:rPr lang="en-US" dirty="0" smtClean="0"/>
              <a:t>ontinuously blinking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LED I</a:t>
            </a:r>
            <a:r>
              <a:rPr lang="en-US" dirty="0" smtClean="0"/>
              <a:t>ndicators: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34070" y="5205046"/>
            <a:ext cx="174753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/>
              <a:t>Monitoring</a:t>
            </a:r>
            <a:endParaRPr lang="en-US" sz="2600" b="1" dirty="0"/>
          </a:p>
        </p:txBody>
      </p:sp>
      <p:sp>
        <p:nvSpPr>
          <p:cNvPr id="10" name="Oval 9"/>
          <p:cNvSpPr/>
          <p:nvPr/>
        </p:nvSpPr>
        <p:spPr>
          <a:xfrm>
            <a:off x="3124200" y="3200400"/>
            <a:ext cx="304800" cy="30480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7225" y="1"/>
            <a:ext cx="8486775" cy="666750"/>
          </a:xfrm>
          <a:prstGeom prst="rect">
            <a:avLst/>
          </a:prstGeom>
          <a:solidFill>
            <a:srgbClr val="565656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252837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63575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/>
              <a:t>Red </a:t>
            </a:r>
            <a:r>
              <a:rPr lang="en-US" dirty="0" smtClean="0"/>
              <a:t>LED </a:t>
            </a:r>
            <a:r>
              <a:rPr lang="en-US" dirty="0"/>
              <a:t>is continuously </a:t>
            </a:r>
            <a:r>
              <a:rPr lang="en-US" dirty="0" smtClean="0"/>
              <a:t>blinking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en-US" dirty="0"/>
              <a:t>Cordless Direct Connect Monitor (CSM-BC500)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586176" y="5205046"/>
            <a:ext cx="144302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/>
              <a:t>Alarming</a:t>
            </a:r>
            <a:endParaRPr lang="en-US" sz="2600" b="1" dirty="0"/>
          </a:p>
        </p:txBody>
      </p:sp>
      <p:sp>
        <p:nvSpPr>
          <p:cNvPr id="12" name="Oval 11"/>
          <p:cNvSpPr/>
          <p:nvPr/>
        </p:nvSpPr>
        <p:spPr>
          <a:xfrm>
            <a:off x="2819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74" y="2236619"/>
            <a:ext cx="1458702" cy="28687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000" y="2147009"/>
            <a:ext cx="1458702" cy="286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2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repeatCount="indefinite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63575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/>
              <a:t>Yellow LED is continuously blinking</a:t>
            </a: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LED I</a:t>
            </a:r>
            <a:r>
              <a:rPr lang="en-US" dirty="0" smtClean="0"/>
              <a:t>ndicators: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09794" y="5205046"/>
            <a:ext cx="184800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/>
              <a:t>Low Battery</a:t>
            </a:r>
          </a:p>
        </p:txBody>
      </p:sp>
      <p:sp>
        <p:nvSpPr>
          <p:cNvPr id="10" name="Oval 9"/>
          <p:cNvSpPr/>
          <p:nvPr/>
        </p:nvSpPr>
        <p:spPr>
          <a:xfrm>
            <a:off x="2819400" y="3200400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7225" y="1"/>
            <a:ext cx="8486775" cy="666750"/>
          </a:xfrm>
          <a:prstGeom prst="rect">
            <a:avLst/>
          </a:prstGeom>
          <a:solidFill>
            <a:srgbClr val="565656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14535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Yellow LED </a:t>
            </a:r>
            <a:r>
              <a:rPr lang="en-US" dirty="0"/>
              <a:t>flashes twice continuously</a:t>
            </a: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en-US" dirty="0"/>
              <a:t>Cordless Direct Connect Monitor (CSM-BC500)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514600" y="5199917"/>
            <a:ext cx="371749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/>
              <a:t>Corded Pad Disconnected</a:t>
            </a:r>
            <a:endParaRPr lang="en-US" sz="2600" b="1" dirty="0"/>
          </a:p>
        </p:txBody>
      </p:sp>
      <p:sp>
        <p:nvSpPr>
          <p:cNvPr id="12" name="Oval 11"/>
          <p:cNvSpPr/>
          <p:nvPr/>
        </p:nvSpPr>
        <p:spPr>
          <a:xfrm>
            <a:off x="2819400" y="3200400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8146" y="2946972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1…</a:t>
            </a:r>
            <a:endParaRPr lang="en-US" sz="54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296287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2…</a:t>
            </a:r>
            <a:endParaRPr lang="en-US" sz="5400" b="1" cap="none" spc="5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231142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5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457200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 smtClean="0"/>
              <a:t>Red LED </a:t>
            </a:r>
            <a:r>
              <a:rPr lang="en-US" dirty="0"/>
              <a:t>flashes twice continuously</a:t>
            </a: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altLang="en-US" dirty="0"/>
              <a:t>Cordless Direct Connect Monitor (CSM-BC500)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53575" y="5205046"/>
            <a:ext cx="348217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/>
              <a:t>Cordless Pad </a:t>
            </a:r>
            <a:r>
              <a:rPr lang="en-US" sz="2600" b="1" dirty="0"/>
              <a:t>Signal Lost</a:t>
            </a:r>
          </a:p>
        </p:txBody>
      </p:sp>
      <p:sp>
        <p:nvSpPr>
          <p:cNvPr id="12" name="Oval 11"/>
          <p:cNvSpPr/>
          <p:nvPr/>
        </p:nvSpPr>
        <p:spPr>
          <a:xfrm>
            <a:off x="2819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38146" y="2946972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1…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296287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2…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182970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5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628650" y="0"/>
            <a:ext cx="8515350" cy="685800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>
            <a:lvl1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marL="569913" indent="-569913"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10271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14843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9415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2398713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dirty="0" smtClean="0"/>
              <a:t>Direct Connect Cordless Monitor (CSM-BC500) 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63575" y="1444752"/>
            <a:ext cx="8099425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dirty="0"/>
              <a:t>Red LED flashes three times continuously</a:t>
            </a: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485627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1" y="1"/>
            <a:ext cx="8534400" cy="666750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dirty="0"/>
              <a:t>LED I</a:t>
            </a:r>
            <a:r>
              <a:rPr lang="en-US" dirty="0" smtClean="0"/>
              <a:t>ndicators: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868797" y="5205045"/>
            <a:ext cx="292240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/>
              <a:t>Replace Curbell Pad</a:t>
            </a:r>
          </a:p>
        </p:txBody>
      </p:sp>
      <p:sp>
        <p:nvSpPr>
          <p:cNvPr id="12" name="Oval 11"/>
          <p:cNvSpPr/>
          <p:nvPr/>
        </p:nvSpPr>
        <p:spPr>
          <a:xfrm>
            <a:off x="2819400" y="3200400"/>
            <a:ext cx="304800" cy="3048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-37245" y="2946972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1…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00955" y="2962870"/>
            <a:ext cx="10278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2…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00200" y="29718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3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657225" y="1"/>
            <a:ext cx="8486775" cy="666750"/>
          </a:xfrm>
          <a:prstGeom prst="rect">
            <a:avLst/>
          </a:prstGeom>
          <a:solidFill>
            <a:srgbClr val="565656"/>
          </a:solidFill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914045" y="838200"/>
            <a:ext cx="25267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LED STATUS:</a:t>
            </a:r>
            <a:endParaRPr lang="en-US" sz="3600" b="1" cap="all" dirty="0"/>
          </a:p>
        </p:txBody>
      </p:sp>
    </p:spTree>
    <p:extLst>
      <p:ext uri="{BB962C8B-B14F-4D97-AF65-F5344CB8AC3E}">
        <p14:creationId xmlns:p14="http://schemas.microsoft.com/office/powerpoint/2010/main" val="384229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1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greamsnyder\AppData\Local\Microsoft\Windows\Temporary Internet Files\Content.IE5\EF2BFYEB\checklist-41335_960_720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09800"/>
            <a:ext cx="238156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/>
              <a:t>Cordless Direct Connect Monitor (CSM-BC500)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9600" y="1600200"/>
            <a:ext cx="6477000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SzPct val="85000"/>
              <a:buBlip>
                <a:blip r:embed="rId4"/>
              </a:buBlip>
              <a:defRPr/>
            </a:pPr>
            <a:r>
              <a:rPr lang="en-US" sz="2600" dirty="0">
                <a:solidFill>
                  <a:prstClr val="black"/>
                </a:solidFill>
              </a:rPr>
              <a:t>Dimensions 3"H x 1.75"W x </a:t>
            </a:r>
            <a:r>
              <a:rPr lang="en-US" sz="2600" dirty="0" smtClean="0">
                <a:solidFill>
                  <a:prstClr val="black"/>
                </a:solidFill>
              </a:rPr>
              <a:t>1.75"D</a:t>
            </a:r>
          </a:p>
          <a:p>
            <a:pPr marL="342900" lvl="0" indent="-342900">
              <a:lnSpc>
                <a:spcPct val="150000"/>
              </a:lnSpc>
              <a:buSzPct val="85000"/>
              <a:buBlip>
                <a:blip r:embed="rId4"/>
              </a:buBlip>
              <a:defRPr/>
            </a:pPr>
            <a:r>
              <a:rPr lang="en-US" sz="2600" dirty="0" smtClean="0">
                <a:solidFill>
                  <a:prstClr val="black"/>
                </a:solidFill>
              </a:rPr>
              <a:t>Frequency</a:t>
            </a:r>
            <a:r>
              <a:rPr lang="en-US" sz="2600" dirty="0">
                <a:solidFill>
                  <a:prstClr val="black"/>
                </a:solidFill>
              </a:rPr>
              <a:t>: </a:t>
            </a:r>
            <a:r>
              <a:rPr lang="en-US" sz="2600" dirty="0" smtClean="0">
                <a:solidFill>
                  <a:prstClr val="black"/>
                </a:solidFill>
              </a:rPr>
              <a:t>UHF - 433.92MHz</a:t>
            </a:r>
            <a:r>
              <a:rPr lang="en-US" sz="2600" dirty="0">
                <a:solidFill>
                  <a:prstClr val="black"/>
                </a:solidFill>
              </a:rPr>
              <a:t>+/-0.5</a:t>
            </a:r>
            <a:endParaRPr lang="en-US" sz="2600" dirty="0" smtClean="0">
              <a:solidFill>
                <a:prstClr val="black"/>
              </a:solidFill>
            </a:endParaRPr>
          </a:p>
          <a:p>
            <a:pPr marL="342900" lvl="0" indent="-342900">
              <a:lnSpc>
                <a:spcPct val="150000"/>
              </a:lnSpc>
              <a:buSzPct val="85000"/>
              <a:buBlip>
                <a:blip r:embed="rId4"/>
              </a:buBlip>
            </a:pPr>
            <a:r>
              <a:rPr lang="en-US" sz="2600" dirty="0" smtClean="0">
                <a:solidFill>
                  <a:prstClr val="black"/>
                </a:solidFill>
              </a:rPr>
              <a:t>Battery </a:t>
            </a:r>
            <a:r>
              <a:rPr lang="en-US" sz="2600" dirty="0">
                <a:solidFill>
                  <a:prstClr val="black"/>
                </a:solidFill>
              </a:rPr>
              <a:t>operated</a:t>
            </a:r>
          </a:p>
          <a:p>
            <a:pPr marL="742950" lvl="1" indent="-285750"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Three AAA (included)</a:t>
            </a:r>
          </a:p>
          <a:p>
            <a:pPr marL="1200150" lvl="2" indent="-285750"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~3-4 months lifespan</a:t>
            </a:r>
          </a:p>
          <a:p>
            <a:pPr marL="742950" lvl="1" indent="-285750">
              <a:lnSpc>
                <a:spcPct val="150000"/>
              </a:lnSpc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Optional AC Adaptor (sold separately)</a:t>
            </a:r>
          </a:p>
          <a:p>
            <a:pPr marL="1200150" lvl="2" indent="-285750"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Length 72” (182cm)</a:t>
            </a:r>
          </a:p>
          <a:p>
            <a:pPr marL="1200150" lvl="2" indent="-285750"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Extends battery life</a:t>
            </a:r>
          </a:p>
          <a:p>
            <a:pPr marL="1657350" lvl="3" indent="-285750">
              <a:buClr>
                <a:srgbClr val="73A533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</a:rPr>
              <a:t>~1 year </a:t>
            </a:r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914045" y="838200"/>
            <a:ext cx="36420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CSM-BC500</a:t>
            </a:r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altLang="en-US" sz="3600" b="1" cap="all" dirty="0" smtClean="0">
                <a:latin typeface="+mj-lt"/>
                <a:ea typeface="+mj-ea"/>
                <a:cs typeface="+mj-cs"/>
              </a:rPr>
              <a:t>SPECS</a:t>
            </a:r>
            <a:endParaRPr lang="en-US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88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85800" y="1371600"/>
            <a:ext cx="7947025" cy="49069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Compatible </a:t>
            </a:r>
            <a:r>
              <a:rPr lang="en-US" dirty="0"/>
              <a:t>with </a:t>
            </a:r>
            <a:r>
              <a:rPr lang="en-US" b="1" cap="all" dirty="0">
                <a:solidFill>
                  <a:schemeClr val="accent3"/>
                </a:solidFill>
              </a:rPr>
              <a:t>non-latching</a:t>
            </a:r>
            <a:r>
              <a:rPr lang="en-US" dirty="0"/>
              <a:t> and </a:t>
            </a:r>
            <a:r>
              <a:rPr lang="en-US" b="1" cap="all" dirty="0">
                <a:solidFill>
                  <a:srgbClr val="00B0F0"/>
                </a:solidFill>
              </a:rPr>
              <a:t>latching</a:t>
            </a:r>
            <a:r>
              <a:rPr lang="en-US" dirty="0"/>
              <a:t> nurse call </a:t>
            </a:r>
            <a:r>
              <a:rPr lang="en-US" dirty="0" smtClean="0"/>
              <a:t>systems</a:t>
            </a:r>
          </a:p>
          <a:p>
            <a:pPr eaLnBrk="1" hangingPunct="1">
              <a:defRPr/>
            </a:pPr>
            <a:endParaRPr lang="en-US" sz="800" dirty="0"/>
          </a:p>
          <a:p>
            <a:pPr eaLnBrk="1" hangingPunct="1">
              <a:defRPr/>
            </a:pPr>
            <a:r>
              <a:rPr lang="en-US" dirty="0" smtClean="0"/>
              <a:t>ETL, FCC</a:t>
            </a:r>
          </a:p>
          <a:p>
            <a:pPr eaLnBrk="1" hangingPunct="1">
              <a:defRPr/>
            </a:pPr>
            <a:endParaRPr lang="en-US" sz="800" dirty="0"/>
          </a:p>
          <a:p>
            <a:pPr eaLnBrk="1" hangingPunct="1">
              <a:defRPr/>
            </a:pPr>
            <a:r>
              <a:rPr lang="en-US" dirty="0" smtClean="0"/>
              <a:t>Two year warranty</a:t>
            </a:r>
          </a:p>
          <a:p>
            <a:pPr eaLnBrk="1" hangingPunct="1">
              <a:defRPr/>
            </a:pPr>
            <a:endParaRPr lang="en-US" sz="800" dirty="0" smtClean="0"/>
          </a:p>
          <a:p>
            <a:pPr>
              <a:spcBef>
                <a:spcPts val="0"/>
              </a:spcBef>
              <a:defRPr/>
            </a:pPr>
            <a:r>
              <a:rPr lang="en-US" dirty="0" smtClean="0"/>
              <a:t>MSRP </a:t>
            </a:r>
            <a:r>
              <a:rPr lang="en-US" b="1" dirty="0" smtClean="0">
                <a:solidFill>
                  <a:srgbClr val="00B0F0"/>
                </a:solidFill>
              </a:rPr>
              <a:t>$</a:t>
            </a:r>
            <a:r>
              <a:rPr lang="en-US" b="1" dirty="0">
                <a:solidFill>
                  <a:srgbClr val="00B0F0"/>
                </a:solidFill>
              </a:rPr>
              <a:t>139.95 </a:t>
            </a:r>
            <a:endParaRPr lang="en-US" b="1" dirty="0" smtClean="0">
              <a:solidFill>
                <a:srgbClr val="00B0F0"/>
              </a:solidFill>
            </a:endParaRPr>
          </a:p>
          <a:p>
            <a:pPr lvl="1">
              <a:spcBef>
                <a:spcPts val="0"/>
              </a:spcBef>
              <a:defRPr/>
            </a:pPr>
            <a:r>
              <a:rPr lang="en-US" dirty="0" smtClean="0">
                <a:solidFill>
                  <a:srgbClr val="72B931"/>
                </a:solidFill>
              </a:rPr>
              <a:t>CSM-BC201 $124.95</a:t>
            </a:r>
          </a:p>
          <a:p>
            <a:pPr lvl="1">
              <a:spcBef>
                <a:spcPts val="0"/>
              </a:spcBef>
              <a:defRPr/>
            </a:pPr>
            <a:r>
              <a:rPr lang="en-US" dirty="0" smtClean="0">
                <a:solidFill>
                  <a:srgbClr val="72B931"/>
                </a:solidFill>
              </a:rPr>
              <a:t>CSM-BC400 $208.95</a:t>
            </a: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0"/>
            <a:ext cx="675383" cy="7115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045" y="762000"/>
            <a:ext cx="3797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ADDITIONAL INFO:</a:t>
            </a:r>
            <a:endParaRPr lang="en-US" sz="3600" b="1" cap="al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382695"/>
            <a:ext cx="609600" cy="51290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15000" y="6131781"/>
            <a:ext cx="2812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hlinkClick r:id="rId5" action="ppaction://hlinkfile"/>
              </a:rPr>
              <a:t>CSM-BC500 Information Sheet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133725" cy="40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56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64312" y="1189037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Easy to use, low cost </a:t>
            </a:r>
            <a:r>
              <a:rPr lang="en-US" dirty="0"/>
              <a:t>c</a:t>
            </a:r>
            <a:r>
              <a:rPr lang="en-US" dirty="0" smtClean="0"/>
              <a:t>ordless </a:t>
            </a:r>
            <a:r>
              <a:rPr lang="en-US" dirty="0"/>
              <a:t>m</a:t>
            </a:r>
            <a:r>
              <a:rPr lang="en-US" dirty="0" smtClean="0"/>
              <a:t>onitor option when compared to BC400</a:t>
            </a:r>
          </a:p>
          <a:p>
            <a:r>
              <a:rPr lang="en-US" dirty="0" smtClean="0"/>
              <a:t>Where not having an in-room audible alarm is a concern</a:t>
            </a:r>
          </a:p>
          <a:p>
            <a:pPr lvl="1"/>
            <a:r>
              <a:rPr lang="en-US" dirty="0" smtClean="0"/>
              <a:t>Noise Reduction</a:t>
            </a:r>
          </a:p>
          <a:p>
            <a:pPr lvl="1"/>
            <a:r>
              <a:rPr lang="en-US" dirty="0" smtClean="0"/>
              <a:t>Patient Satisfaction</a:t>
            </a:r>
          </a:p>
          <a:p>
            <a:r>
              <a:rPr lang="en-US" dirty="0" smtClean="0"/>
              <a:t>Where 3 sensors may be needed</a:t>
            </a:r>
          </a:p>
          <a:p>
            <a:pPr lvl="1"/>
            <a:r>
              <a:rPr lang="en-US" dirty="0" smtClean="0"/>
              <a:t>2 Cordless, 1 Corded</a:t>
            </a:r>
          </a:p>
          <a:p>
            <a:r>
              <a:rPr lang="en-US" dirty="0" smtClean="0"/>
              <a:t>Need a latching monitor for system compatibility</a:t>
            </a:r>
          </a:p>
          <a:p>
            <a:pPr lvl="1"/>
            <a:r>
              <a:rPr lang="en-US" dirty="0" smtClean="0"/>
              <a:t>Field Programmable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14400"/>
            <a:ext cx="5342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cap="all" dirty="0" smtClean="0">
                <a:solidFill>
                  <a:prstClr val="black"/>
                </a:solidFill>
              </a:rPr>
              <a:t>Suggested Applications</a:t>
            </a:r>
            <a:endParaRPr lang="en-US" sz="3600" b="1" cap="all" dirty="0">
              <a:solidFill>
                <a:prstClr val="black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pic>
        <p:nvPicPr>
          <p:cNvPr id="12291" name="Picture 3" descr="C:\Users\greamsnyder\AppData\Local\Microsoft\Windows\Temporary Internet Files\Content.IE5\EF2BFYEB\glowing-light-bulb-2847-large[1]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67175"/>
            <a:ext cx="209727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8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Cordless Direct Connect Monitor (CSM-BC500)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676400"/>
            <a:ext cx="5105400" cy="383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914045" y="838200"/>
            <a:ext cx="7120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CSM-BC500 </a:t>
            </a:r>
            <a:r>
              <a:rPr lang="en-US" altLang="en-US" sz="3600" b="1" dirty="0">
                <a:latin typeface="+mj-lt"/>
                <a:ea typeface="+mj-ea"/>
                <a:cs typeface="+mj-cs"/>
              </a:rPr>
              <a:t>Direct Connect Monitor </a:t>
            </a:r>
            <a:endParaRPr lang="en-US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227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4864100"/>
            <a:ext cx="9144000" cy="1603375"/>
          </a:xfrm>
          <a:prstGeom prst="rect">
            <a:avLst/>
          </a:prstGeom>
          <a:solidFill>
            <a:srgbClr val="004579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5456237"/>
            <a:ext cx="2374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381000" y="2581870"/>
            <a:ext cx="8226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3"/>
              </a:buBlip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575"/>
              </a:spcAft>
              <a:buSzTx/>
              <a:buFontTx/>
              <a:buNone/>
            </a:pPr>
            <a:r>
              <a:rPr lang="en-US" altLang="en-US" sz="5400" b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Question/Answer</a:t>
            </a:r>
            <a:endParaRPr lang="en-US" altLang="en-US" sz="5400" b="1" dirty="0">
              <a:solidFill>
                <a:schemeClr val="accent3">
                  <a:lumMod val="75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908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Sensor (CS-MS100)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342" y="1570037"/>
            <a:ext cx="363025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5800" y="838200"/>
            <a:ext cx="5867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CS-MS100 </a:t>
            </a:r>
            <a:r>
              <a:rPr lang="en-US" altLang="en-US" sz="3600" b="1" cap="all" dirty="0" smtClean="0">
                <a:latin typeface="+mj-lt"/>
                <a:ea typeface="+mj-ea"/>
                <a:cs typeface="+mj-cs"/>
              </a:rPr>
              <a:t>Motion Sensor</a:t>
            </a:r>
            <a:endParaRPr lang="en-US" cap="all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7380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762000" y="1570037"/>
            <a:ext cx="5486400" cy="5059363"/>
          </a:xfrm>
        </p:spPr>
        <p:txBody>
          <a:bodyPr/>
          <a:lstStyle/>
          <a:p>
            <a:r>
              <a:rPr lang="en-US" altLang="en-US" dirty="0" smtClean="0"/>
              <a:t>Simple, low cost motion detection solution</a:t>
            </a:r>
          </a:p>
          <a:p>
            <a:pPr lvl="1"/>
            <a:r>
              <a:rPr lang="en-US" altLang="en-US" dirty="0" smtClean="0"/>
              <a:t>Ideal alternative for low risk patient monitoring</a:t>
            </a:r>
          </a:p>
          <a:p>
            <a:r>
              <a:rPr lang="en-US" altLang="en-US" dirty="0" smtClean="0"/>
              <a:t>Small, compact design that can mount anywhere</a:t>
            </a:r>
          </a:p>
          <a:p>
            <a:pPr lvl="1"/>
            <a:r>
              <a:rPr lang="en-US" altLang="en-US" dirty="0" smtClean="0"/>
              <a:t>Can be installed horizontally or vertically on most surfaces</a:t>
            </a:r>
            <a:endParaRPr lang="en-US" dirty="0"/>
          </a:p>
          <a:p>
            <a:r>
              <a:rPr lang="en-US" dirty="0" smtClean="0"/>
              <a:t>Infrared motion </a:t>
            </a:r>
            <a:r>
              <a:rPr lang="en-US" dirty="0"/>
              <a:t>detection </a:t>
            </a:r>
            <a:r>
              <a:rPr lang="en-US" dirty="0" smtClean="0"/>
              <a:t>works in </a:t>
            </a:r>
            <a:r>
              <a:rPr lang="en-US" dirty="0"/>
              <a:t>light and dark </a:t>
            </a:r>
            <a:r>
              <a:rPr lang="en-US" dirty="0" smtClean="0"/>
              <a:t>conditions</a:t>
            </a:r>
          </a:p>
          <a:p>
            <a:pPr lvl="1"/>
            <a:r>
              <a:rPr lang="en-US" altLang="en-US" dirty="0" smtClean="0"/>
              <a:t>Great for detecting patients’ movement at nighttime – reducing fall risk	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8089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Motion Sensor (CS-MS100)</a:t>
            </a:r>
          </a:p>
        </p:txBody>
      </p:sp>
      <p:sp>
        <p:nvSpPr>
          <p:cNvPr id="5" name="Rectangle 4"/>
          <p:cNvSpPr/>
          <p:nvPr/>
        </p:nvSpPr>
        <p:spPr>
          <a:xfrm>
            <a:off x="685800" y="838200"/>
            <a:ext cx="5867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CS-MS100 </a:t>
            </a:r>
            <a:r>
              <a:rPr lang="en-US" altLang="en-US" sz="3600" b="1" cap="all" dirty="0" smtClean="0">
                <a:latin typeface="+mj-lt"/>
                <a:ea typeface="+mj-ea"/>
                <a:cs typeface="+mj-cs"/>
              </a:rPr>
              <a:t>Motion Sensor</a:t>
            </a:r>
            <a:endParaRPr lang="en-US" cap="all" dirty="0">
              <a:latin typeface="+mj-lt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6" b="25103"/>
          <a:stretch/>
        </p:blipFill>
        <p:spPr bwMode="auto">
          <a:xfrm>
            <a:off x="6323656" y="3782785"/>
            <a:ext cx="2334807" cy="246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79" t="14284" r="14249" b="4897"/>
          <a:stretch/>
        </p:blipFill>
        <p:spPr>
          <a:xfrm>
            <a:off x="6400800" y="762000"/>
            <a:ext cx="237744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152" y="4421732"/>
            <a:ext cx="16573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914400" y="1570037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Infrared motion detection </a:t>
            </a:r>
          </a:p>
          <a:p>
            <a:r>
              <a:rPr lang="en-US" altLang="en-US" dirty="0" smtClean="0"/>
              <a:t>60º detection angle </a:t>
            </a:r>
          </a:p>
          <a:p>
            <a:r>
              <a:rPr lang="en-US" altLang="en-US" dirty="0" smtClean="0"/>
              <a:t>180º adjustable mounting bracket</a:t>
            </a:r>
          </a:p>
          <a:p>
            <a:r>
              <a:rPr lang="en-US" altLang="en-US" dirty="0" smtClean="0"/>
              <a:t>Built-in Speaker</a:t>
            </a:r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5867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CS-MS100 </a:t>
            </a:r>
            <a:r>
              <a:rPr lang="en-US" altLang="en-US" sz="3600" b="1" cap="all" dirty="0" smtClean="0">
                <a:latin typeface="+mj-lt"/>
                <a:ea typeface="+mj-ea"/>
                <a:cs typeface="+mj-cs"/>
              </a:rPr>
              <a:t>Features</a:t>
            </a:r>
            <a:endParaRPr lang="en-US" cap="all" dirty="0">
              <a:latin typeface="+mj-lt"/>
            </a:endParaRPr>
          </a:p>
        </p:txBody>
      </p:sp>
      <p:pic>
        <p:nvPicPr>
          <p:cNvPr id="10" name="Picture 4" descr="infra red sensor_25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00" y="3710313"/>
            <a:ext cx="1591030" cy="227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 rot="9690014">
            <a:off x="2249612" y="4262650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colorTemperature colorTemp="6700"/>
                    </a14:imgEffect>
                    <a14:imgEffect>
                      <a14:saturation sat="0"/>
                    </a14:imgEffect>
                    <a14:imgEffect>
                      <a14:brightnessContrast bright="1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11" t="34866" r="26265" b="12521"/>
          <a:stretch/>
        </p:blipFill>
        <p:spPr>
          <a:xfrm rot="5400000">
            <a:off x="5988562" y="3917438"/>
            <a:ext cx="2165313" cy="16456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3963841" y="3784328"/>
            <a:ext cx="549972" cy="102430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9690014">
            <a:off x="7576849" y="5205377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1020116">
            <a:off x="5809587" y="3791091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Motion Sensor (CS-MS100)</a:t>
            </a:r>
          </a:p>
        </p:txBody>
      </p:sp>
    </p:spTree>
    <p:extLst>
      <p:ext uri="{BB962C8B-B14F-4D97-AF65-F5344CB8AC3E}">
        <p14:creationId xmlns:p14="http://schemas.microsoft.com/office/powerpoint/2010/main" val="129470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/>
      <p:bldP spid="11" grpId="0" animBg="1"/>
      <p:bldP spid="18" grpId="0" animBg="1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33400" y="1447800"/>
            <a:ext cx="8610600" cy="243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3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Rotate the sensor in the bracket to access the battery door </a:t>
            </a:r>
          </a:p>
          <a:p>
            <a:r>
              <a:rPr lang="en-US" dirty="0" smtClean="0"/>
              <a:t>Slide open the battery door cover located on the back </a:t>
            </a:r>
          </a:p>
          <a:p>
            <a:r>
              <a:rPr lang="en-US" dirty="0" smtClean="0"/>
              <a:t>Connect the 9-volt battery and wait 60 seconds before use</a:t>
            </a:r>
          </a:p>
          <a:p>
            <a:r>
              <a:rPr lang="en-US" dirty="0" smtClean="0"/>
              <a:t>Replace </a:t>
            </a:r>
            <a:r>
              <a:rPr lang="en-US" dirty="0"/>
              <a:t>the battery door </a:t>
            </a:r>
            <a:r>
              <a:rPr lang="en-US" dirty="0" smtClean="0"/>
              <a:t>cover</a:t>
            </a:r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8192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Motion Sensor (CS-MS100</a:t>
            </a:r>
            <a:r>
              <a:rPr lang="en-US" altLang="en-US" dirty="0" smtClean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6480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THE SENSOR ALARM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3" t="7874" r="14386" b="21451"/>
          <a:stretch/>
        </p:blipFill>
        <p:spPr>
          <a:xfrm rot="5400000">
            <a:off x="4364012" y="4119908"/>
            <a:ext cx="2412681" cy="1996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0" t="27916" r="30385" b="6596"/>
          <a:stretch/>
        </p:blipFill>
        <p:spPr>
          <a:xfrm rot="5400000">
            <a:off x="121920" y="4094794"/>
            <a:ext cx="2377440" cy="20116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6" t="37164" r="28213" b="26663"/>
          <a:stretch/>
        </p:blipFill>
        <p:spPr>
          <a:xfrm rot="5400000">
            <a:off x="2248033" y="4119909"/>
            <a:ext cx="2377440" cy="1996705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5400000">
            <a:off x="3387614" y="5875936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Curved Left Arrow 13"/>
          <p:cNvSpPr/>
          <p:nvPr/>
        </p:nvSpPr>
        <p:spPr>
          <a:xfrm>
            <a:off x="1676400" y="4751287"/>
            <a:ext cx="533400" cy="596729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86" t="37164" r="28213" b="26663"/>
          <a:stretch/>
        </p:blipFill>
        <p:spPr>
          <a:xfrm rot="5400000">
            <a:off x="6515233" y="4138314"/>
            <a:ext cx="2377440" cy="1996705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 rot="16200000">
            <a:off x="7654814" y="543087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24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animBg="1"/>
      <p:bldP spid="14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Motion Sensor (CS-MS100)</a:t>
            </a:r>
            <a:endParaRPr lang="en-US" altLang="en-US" dirty="0" smtClean="0"/>
          </a:p>
        </p:txBody>
      </p:sp>
      <p:sp>
        <p:nvSpPr>
          <p:cNvPr id="8192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600200"/>
            <a:ext cx="4953000" cy="480060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/>
              <a:t>SENSOR </a:t>
            </a:r>
            <a:r>
              <a:rPr lang="en-US" b="1" dirty="0" smtClean="0"/>
              <a:t>MODES</a:t>
            </a:r>
          </a:p>
          <a:p>
            <a:pPr lvl="1"/>
            <a:r>
              <a:rPr lang="en-US" altLang="en-US" dirty="0"/>
              <a:t>Alarm </a:t>
            </a:r>
            <a:r>
              <a:rPr lang="en-US" altLang="en-US" dirty="0" smtClean="0"/>
              <a:t>Mode</a:t>
            </a:r>
          </a:p>
          <a:p>
            <a:pPr lvl="2"/>
            <a:r>
              <a:rPr lang="en-US" altLang="en-US" dirty="0" smtClean="0"/>
              <a:t>When motion is detected, audible alarm </a:t>
            </a:r>
            <a:r>
              <a:rPr lang="en-US" altLang="en-US" dirty="0"/>
              <a:t>for 15 </a:t>
            </a:r>
            <a:r>
              <a:rPr lang="en-US" altLang="en-US" dirty="0" smtClean="0"/>
              <a:t>seconds and then stops </a:t>
            </a:r>
          </a:p>
          <a:p>
            <a:pPr lvl="2"/>
            <a:r>
              <a:rPr lang="en-US" altLang="en-US" dirty="0" smtClean="0"/>
              <a:t>Remains </a:t>
            </a:r>
            <a:r>
              <a:rPr lang="en-US" altLang="en-US" dirty="0"/>
              <a:t>silent until it detects motion again </a:t>
            </a:r>
            <a:endParaRPr lang="en-US" altLang="en-US" dirty="0" smtClean="0"/>
          </a:p>
          <a:p>
            <a:pPr marL="914400" lvl="2" indent="0">
              <a:buNone/>
            </a:pPr>
            <a:endParaRPr lang="en-US" altLang="en-US" dirty="0" smtClean="0"/>
          </a:p>
          <a:p>
            <a:pPr lvl="1"/>
            <a:r>
              <a:rPr lang="en-US" altLang="en-US" dirty="0" smtClean="0">
                <a:solidFill>
                  <a:prstClr val="black"/>
                </a:solidFill>
              </a:rPr>
              <a:t>Chime </a:t>
            </a:r>
            <a:r>
              <a:rPr lang="en-US" altLang="en-US" dirty="0">
                <a:solidFill>
                  <a:prstClr val="black"/>
                </a:solidFill>
              </a:rPr>
              <a:t>Mode</a:t>
            </a:r>
          </a:p>
          <a:p>
            <a:pPr lvl="2"/>
            <a:r>
              <a:rPr lang="en-US" dirty="0" smtClean="0"/>
              <a:t>When </a:t>
            </a:r>
            <a:r>
              <a:rPr lang="en-US" dirty="0"/>
              <a:t>motion is detected, monitor will chime twice and then stops</a:t>
            </a:r>
          </a:p>
          <a:p>
            <a:pPr lvl="2"/>
            <a:r>
              <a:rPr lang="en-US" dirty="0"/>
              <a:t>Remains silent until it detects motion again </a:t>
            </a:r>
          </a:p>
          <a:p>
            <a:pPr lvl="2"/>
            <a:endParaRPr lang="en-US" altLang="en-US" dirty="0" smtClean="0"/>
          </a:p>
          <a:p>
            <a:pPr marL="457200" lvl="1" indent="0">
              <a:buNone/>
            </a:pPr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914045" y="838200"/>
            <a:ext cx="64804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THE SENSOR ALARM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674" t="34261" r="45448" b="22239"/>
          <a:stretch/>
        </p:blipFill>
        <p:spPr>
          <a:xfrm rot="5400000">
            <a:off x="6839627" y="1480709"/>
            <a:ext cx="1500296" cy="1891677"/>
          </a:xfrm>
          <a:prstGeom prst="ellipse">
            <a:avLst/>
          </a:prstGeom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92" t="24929" r="24037" b="14801"/>
          <a:stretch/>
        </p:blipFill>
        <p:spPr>
          <a:xfrm rot="5400000">
            <a:off x="6148636" y="3595436"/>
            <a:ext cx="3124200" cy="248652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815716" y="3533775"/>
            <a:ext cx="1109084" cy="9620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uiExpand="1" build="p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Motion Sensor (CS-MS100)</a:t>
            </a:r>
            <a:endParaRPr lang="en-US" altLang="en-US" dirty="0" smtClean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816" y="2895600"/>
            <a:ext cx="6313984" cy="359574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22871" flipH="1">
            <a:off x="4615508" y="2936007"/>
            <a:ext cx="277476" cy="5457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12945" flipH="1">
            <a:off x="3381984" y="5843838"/>
            <a:ext cx="277476" cy="5457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98490" flipH="1">
            <a:off x="5028959" y="3634266"/>
            <a:ext cx="277476" cy="5457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5030" flipH="1">
            <a:off x="7750183" y="5442133"/>
            <a:ext cx="277476" cy="5457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39621" flipH="1">
            <a:off x="7208563" y="2982947"/>
            <a:ext cx="284110" cy="545701"/>
          </a:xfrm>
          <a:prstGeom prst="rect">
            <a:avLst/>
          </a:prstGeom>
        </p:spPr>
      </p:pic>
      <p:pic>
        <p:nvPicPr>
          <p:cNvPr id="14" name="Picture 4" descr="infra red sensor_255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220" y="3367143"/>
            <a:ext cx="1320382" cy="1884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914045" y="838200"/>
            <a:ext cx="7544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INSTALLING THE SENSOR ALARM</a:t>
            </a:r>
            <a:endParaRPr lang="en-US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551" y="1524000"/>
            <a:ext cx="8510449" cy="185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SzPct val="85000"/>
              <a:buBlip>
                <a:blip r:embed="rId7"/>
              </a:buBlip>
            </a:pPr>
            <a:r>
              <a:rPr lang="en-US" altLang="en-US" sz="2600" dirty="0">
                <a:solidFill>
                  <a:prstClr val="black"/>
                </a:solidFill>
              </a:rPr>
              <a:t>Determine the desired area to be </a:t>
            </a:r>
            <a:r>
              <a:rPr lang="en-US" altLang="en-US" sz="2600" dirty="0" smtClean="0">
                <a:solidFill>
                  <a:prstClr val="black"/>
                </a:solidFill>
              </a:rPr>
              <a:t>monitored</a:t>
            </a:r>
          </a:p>
          <a:p>
            <a:pPr marL="742950" lvl="1" indent="-285750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</a:pPr>
            <a:r>
              <a:rPr lang="en-US" altLang="en-US" sz="2200" dirty="0">
                <a:solidFill>
                  <a:prstClr val="black"/>
                </a:solidFill>
              </a:rPr>
              <a:t>Stand Alone - Local alarm only, does not integrate with Nurse </a:t>
            </a:r>
            <a:r>
              <a:rPr lang="en-US" altLang="en-US" sz="2200" dirty="0" smtClean="0">
                <a:solidFill>
                  <a:prstClr val="black"/>
                </a:solidFill>
              </a:rPr>
              <a:t>Call</a:t>
            </a:r>
            <a:endParaRPr lang="en-US" altLang="en-US" sz="2600" dirty="0" smtClean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SzPct val="85000"/>
              <a:buBlip>
                <a:blip r:embed="rId7"/>
              </a:buBlip>
            </a:pPr>
            <a:r>
              <a:rPr lang="en-US" altLang="en-US" sz="2600" dirty="0" smtClean="0">
                <a:solidFill>
                  <a:prstClr val="black"/>
                </a:solidFill>
              </a:rPr>
              <a:t>Can </a:t>
            </a:r>
            <a:r>
              <a:rPr lang="en-US" altLang="en-US" sz="2600" dirty="0">
                <a:solidFill>
                  <a:prstClr val="black"/>
                </a:solidFill>
              </a:rPr>
              <a:t>be installed horizontally or </a:t>
            </a:r>
            <a:r>
              <a:rPr lang="en-US" altLang="en-US" sz="2600" dirty="0" smtClean="0">
                <a:solidFill>
                  <a:prstClr val="black"/>
                </a:solidFill>
              </a:rPr>
              <a:t>vertical</a:t>
            </a:r>
            <a:endParaRPr lang="en-US" altLang="en-US" sz="2600" dirty="0">
              <a:solidFill>
                <a:prstClr val="black"/>
              </a:solidFill>
            </a:endParaRPr>
          </a:p>
          <a:p>
            <a:pPr lvl="0">
              <a:spcBef>
                <a:spcPct val="20000"/>
              </a:spcBef>
              <a:buSzPct val="85000"/>
            </a:pPr>
            <a:endParaRPr lang="en-US" altLang="en-US" sz="2600" dirty="0">
              <a:solidFill>
                <a:prstClr val="black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2047471" y="3735415"/>
            <a:ext cx="365117" cy="71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65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repeatCount="indefinite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Motion Sensor (CS-MS100)</a:t>
            </a:r>
            <a:endParaRPr lang="en-US" altLang="en-US" dirty="0" smtClean="0"/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914400" y="1570037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Compact Size</a:t>
            </a:r>
          </a:p>
          <a:p>
            <a:pPr lvl="1"/>
            <a:r>
              <a:rPr lang="pl-PL" altLang="en-US" dirty="0" smtClean="0"/>
              <a:t>4" H x 2.5” W x 1.25” </a:t>
            </a:r>
            <a:endParaRPr lang="en-US" altLang="en-US" dirty="0" smtClean="0"/>
          </a:p>
          <a:p>
            <a:r>
              <a:rPr lang="en-US" altLang="en-US" dirty="0" smtClean="0"/>
              <a:t>Wall-mounted bracket </a:t>
            </a:r>
          </a:p>
          <a:p>
            <a:pPr lvl="1"/>
            <a:r>
              <a:rPr lang="en-US" altLang="en-US" dirty="0" smtClean="0"/>
              <a:t>Screws and foam tape (included)</a:t>
            </a:r>
          </a:p>
          <a:p>
            <a:r>
              <a:rPr lang="en-US" altLang="en-US" dirty="0" smtClean="0"/>
              <a:t>Battery </a:t>
            </a:r>
            <a:r>
              <a:rPr lang="en-US" altLang="en-US" dirty="0"/>
              <a:t>operated</a:t>
            </a:r>
          </a:p>
          <a:p>
            <a:pPr lvl="1"/>
            <a:r>
              <a:rPr lang="en-US" altLang="en-US" dirty="0"/>
              <a:t>One 9-volt battery (</a:t>
            </a:r>
            <a:r>
              <a:rPr lang="en-US" altLang="en-US" dirty="0" smtClean="0"/>
              <a:t>included)</a:t>
            </a:r>
          </a:p>
          <a:p>
            <a:endParaRPr lang="en-US" altLang="en-US" dirty="0" smtClean="0"/>
          </a:p>
          <a:p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5867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</a:rPr>
              <a:t>CS-MS100 </a:t>
            </a:r>
            <a:r>
              <a:rPr lang="en-US" altLang="en-US" sz="3600" b="1" cap="all" dirty="0" smtClean="0">
                <a:latin typeface="+mj-lt"/>
                <a:ea typeface="+mj-ea"/>
                <a:cs typeface="+mj-cs"/>
              </a:rPr>
              <a:t>Specs</a:t>
            </a:r>
            <a:endParaRPr lang="en-US" cap="all" dirty="0">
              <a:latin typeface="+mj-lt"/>
            </a:endParaRPr>
          </a:p>
        </p:txBody>
      </p:sp>
      <p:pic>
        <p:nvPicPr>
          <p:cNvPr id="13315" name="Picture 3" descr="C:\Users\greamsnyder\AppData\Local\Microsoft\Windows\Temporary Internet Files\Content.IE5\EN5LOQX2\9volt-battery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81077">
            <a:off x="2056542" y="4744943"/>
            <a:ext cx="1533675" cy="8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greamsnyder\AppData\Local\Microsoft\Windows\Temporary Internet Files\Content.IE5\EF2BFYEB\checklist-41335_960_720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05000"/>
            <a:ext cx="238156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45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Motion Sensor (CS-MS100)</a:t>
            </a:r>
            <a:endParaRPr lang="en-US" altLang="en-US" dirty="0" smtClean="0"/>
          </a:p>
        </p:txBody>
      </p:sp>
      <p:sp>
        <p:nvSpPr>
          <p:cNvPr id="81923" name="Content Placeholder 2"/>
          <p:cNvSpPr>
            <a:spLocks noGrp="1"/>
          </p:cNvSpPr>
          <p:nvPr>
            <p:ph idx="4294967295"/>
          </p:nvPr>
        </p:nvSpPr>
        <p:spPr>
          <a:xfrm>
            <a:off x="762000" y="1676400"/>
            <a:ext cx="8229600" cy="4525963"/>
          </a:xfrm>
        </p:spPr>
        <p:txBody>
          <a:bodyPr/>
          <a:lstStyle/>
          <a:p>
            <a:r>
              <a:rPr lang="en-US" altLang="en-US" dirty="0" smtClean="0"/>
              <a:t>One year warranty</a:t>
            </a:r>
          </a:p>
          <a:p>
            <a:r>
              <a:rPr lang="en-US" altLang="en-US" dirty="0" smtClean="0"/>
              <a:t>MSRP </a:t>
            </a:r>
            <a:r>
              <a:rPr lang="en-US" altLang="en-US" b="1" dirty="0" smtClean="0">
                <a:solidFill>
                  <a:srgbClr val="92D050"/>
                </a:solidFill>
              </a:rPr>
              <a:t>$37.90</a:t>
            </a:r>
          </a:p>
          <a:p>
            <a:endParaRPr lang="en-US" altLang="en-US" b="1" dirty="0" smtClean="0">
              <a:solidFill>
                <a:srgbClr val="92D050"/>
              </a:solidFill>
            </a:endParaRPr>
          </a:p>
          <a:p>
            <a:pPr marL="457200" lvl="1" indent="0">
              <a:buNone/>
            </a:pPr>
            <a:endParaRPr lang="en-US" altLang="en-US" dirty="0" smtClean="0"/>
          </a:p>
          <a:p>
            <a:pPr marL="0" indent="0">
              <a:buNone/>
            </a:pPr>
            <a:endParaRPr lang="en-US" altLang="en-US" dirty="0" smtClean="0"/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3797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ADDITIONAL INFO:</a:t>
            </a:r>
            <a:endParaRPr lang="en-US" sz="3600" b="1" cap="al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85" b="12735"/>
          <a:stretch/>
        </p:blipFill>
        <p:spPr bwMode="auto">
          <a:xfrm>
            <a:off x="850284" y="3657600"/>
            <a:ext cx="2959716" cy="226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905000"/>
            <a:ext cx="3127058" cy="40471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75606" y="6096000"/>
            <a:ext cx="3231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5" action="ppaction://hlinkfile"/>
              </a:rPr>
              <a:t>CS-MS100 Information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5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Sensor 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312" y="1524000"/>
            <a:ext cx="8229600" cy="4525963"/>
          </a:xfrm>
        </p:spPr>
        <p:txBody>
          <a:bodyPr/>
          <a:lstStyle/>
          <a:p>
            <a:r>
              <a:rPr lang="en-US" dirty="0" smtClean="0"/>
              <a:t>Simple low cost monitoring alternative to bed, chair and floor sensor pad technology 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Ideal application when nurse call connectivity is not needed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Chime mode at room entrances to help with wandering residents and privacy concerns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914400"/>
            <a:ext cx="5342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cap="all" dirty="0" smtClean="0">
                <a:solidFill>
                  <a:prstClr val="black"/>
                </a:solidFill>
              </a:rPr>
              <a:t>Suggested Applications</a:t>
            </a:r>
            <a:endParaRPr lang="en-US" sz="3600" b="1" cap="all" dirty="0">
              <a:solidFill>
                <a:prstClr val="black"/>
              </a:solidFill>
            </a:endParaRPr>
          </a:p>
        </p:txBody>
      </p:sp>
      <p:pic>
        <p:nvPicPr>
          <p:cNvPr id="5" name="Picture 3" descr="C:\Users\greamsnyder\AppData\Local\Microsoft\Windows\Temporary Internet Files\Content.IE5\EF2BFYEB\glowing-light-bulb-2847-large[1]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143375"/>
            <a:ext cx="209727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90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/>
              <a:t>Cordless Direct Connect Monitor (CSM-BC500)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33400" y="1447800"/>
            <a:ext cx="6197338" cy="50292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Simple</a:t>
            </a:r>
            <a:r>
              <a:rPr lang="en-US" dirty="0"/>
              <a:t>, low </a:t>
            </a:r>
            <a:r>
              <a:rPr lang="en-US" dirty="0" smtClean="0"/>
              <a:t>cost cordless bed and chair monitor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Alternative solution to BC400 or BC201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Eliminates </a:t>
            </a:r>
            <a:r>
              <a:rPr lang="en-US" dirty="0"/>
              <a:t>cord tripping hazards and cord damage </a:t>
            </a:r>
            <a:r>
              <a:rPr lang="en-US" dirty="0" smtClean="0"/>
              <a:t>when </a:t>
            </a:r>
            <a:r>
              <a:rPr lang="en-US" dirty="0"/>
              <a:t>used with cordless </a:t>
            </a:r>
            <a:r>
              <a:rPr lang="en-US" dirty="0" smtClean="0"/>
              <a:t>sensors.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200" dirty="0" smtClean="0"/>
              <a:t>  </a:t>
            </a:r>
          </a:p>
          <a:p>
            <a:pPr lvl="0">
              <a:spcBef>
                <a:spcPts val="0"/>
              </a:spcBef>
            </a:pPr>
            <a:r>
              <a:rPr lang="en-US" dirty="0">
                <a:solidFill>
                  <a:prstClr val="black"/>
                </a:solidFill>
              </a:rPr>
              <a:t>Battery and pad replacement </a:t>
            </a:r>
            <a:r>
              <a:rPr lang="en-US" dirty="0" smtClean="0">
                <a:solidFill>
                  <a:prstClr val="black"/>
                </a:solidFill>
              </a:rPr>
              <a:t>notification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200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Silent alarm, reduce alarm fatigue.</a:t>
            </a:r>
          </a:p>
          <a:p>
            <a:pPr lvl="1">
              <a:defRPr/>
            </a:pPr>
            <a:r>
              <a:rPr lang="en-US" dirty="0">
                <a:solidFill>
                  <a:prstClr val="black"/>
                </a:solidFill>
              </a:rPr>
              <a:t>No audible alarm from monitor </a:t>
            </a:r>
            <a:endParaRPr lang="en-US" dirty="0" smtClean="0">
              <a:solidFill>
                <a:prstClr val="black"/>
              </a:solidFill>
            </a:endParaRPr>
          </a:p>
          <a:p>
            <a:pPr lvl="1">
              <a:defRPr/>
            </a:pPr>
            <a:endParaRPr lang="en-US" sz="120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Plugs directly into nurse call. </a:t>
            </a:r>
          </a:p>
          <a:p>
            <a:pPr lvl="1">
              <a:defRPr/>
            </a:pPr>
            <a:r>
              <a:rPr lang="en-US" dirty="0" smtClean="0"/>
              <a:t>Activates an audible alarm through nurse call</a:t>
            </a:r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914045" y="838200"/>
            <a:ext cx="71207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CSM-BC500 </a:t>
            </a:r>
            <a:r>
              <a:rPr lang="en-US" altLang="en-US" sz="3600" b="1" dirty="0">
                <a:latin typeface="+mj-lt"/>
                <a:ea typeface="+mj-ea"/>
                <a:cs typeface="+mj-cs"/>
              </a:rPr>
              <a:t>Direct Connect Monitor </a:t>
            </a:r>
            <a:endParaRPr lang="en-US" cap="all" dirty="0">
              <a:latin typeface="+mj-lt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3"/>
          <a:srcRect l="14228" t="17929" r="8922" b="10071"/>
          <a:stretch/>
        </p:blipFill>
        <p:spPr>
          <a:xfrm>
            <a:off x="6773002" y="4832990"/>
            <a:ext cx="2066198" cy="133921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497" y="1676400"/>
            <a:ext cx="236582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47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5380037"/>
            <a:ext cx="2374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4864100"/>
            <a:ext cx="9144000" cy="1603375"/>
          </a:xfrm>
          <a:prstGeom prst="rect">
            <a:avLst/>
          </a:prstGeom>
          <a:solidFill>
            <a:srgbClr val="004579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5456237"/>
            <a:ext cx="2374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7"/>
          <p:cNvSpPr txBox="1">
            <a:spLocks noChangeArrowheads="1"/>
          </p:cNvSpPr>
          <p:nvPr/>
        </p:nvSpPr>
        <p:spPr bwMode="auto">
          <a:xfrm>
            <a:off x="381000" y="2581870"/>
            <a:ext cx="8226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3"/>
              </a:buBlip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575"/>
              </a:spcAft>
              <a:buSzTx/>
              <a:buFontTx/>
              <a:buNone/>
            </a:pPr>
            <a:r>
              <a:rPr lang="en-US" altLang="en-US" sz="5400" b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Question/Answer</a:t>
            </a:r>
            <a:endParaRPr lang="en-US" altLang="en-US" sz="5400" b="1" dirty="0">
              <a:solidFill>
                <a:schemeClr val="accent3">
                  <a:lumMod val="75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6433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59533"/>
            <a:ext cx="2578914" cy="11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Door Wander System (WM-KIT1)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1" b="11731"/>
          <a:stretch/>
        </p:blipFill>
        <p:spPr bwMode="auto">
          <a:xfrm flipH="1">
            <a:off x="215128" y="2736727"/>
            <a:ext cx="8928872" cy="145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63" b="12463"/>
          <a:stretch/>
        </p:blipFill>
        <p:spPr bwMode="auto">
          <a:xfrm>
            <a:off x="4953000" y="4747379"/>
            <a:ext cx="3647607" cy="127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158999"/>
            <a:ext cx="1469571" cy="1469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419600"/>
            <a:ext cx="86189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4045" y="838200"/>
            <a:ext cx="7757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WM-KIT1</a:t>
            </a:r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/>
              <a:t>Wander Management System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5353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524000"/>
            <a:ext cx="5181600" cy="5029200"/>
          </a:xfrm>
        </p:spPr>
        <p:txBody>
          <a:bodyPr rtlCol="0">
            <a:noAutofit/>
          </a:bodyPr>
          <a:lstStyle/>
          <a:p>
            <a:r>
              <a:rPr lang="en-US" sz="2400" dirty="0" smtClean="0"/>
              <a:t>Simple solution to help </a:t>
            </a:r>
            <a:r>
              <a:rPr lang="en-US" sz="2400" dirty="0"/>
              <a:t>prevent patients from wandering off the premises</a:t>
            </a:r>
            <a:endParaRPr lang="en-US" sz="2400" dirty="0" smtClean="0"/>
          </a:p>
          <a:p>
            <a:pPr>
              <a:defRPr/>
            </a:pPr>
            <a:r>
              <a:rPr lang="en-US" sz="2400" dirty="0" smtClean="0"/>
              <a:t>Low cost alternative to more complex, very expensive wander management systems</a:t>
            </a:r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r>
              <a:rPr lang="en-US" sz="2400" dirty="0" smtClean="0"/>
              <a:t>Flexibility of the system allows you to customize to your facility’s needs</a:t>
            </a:r>
          </a:p>
          <a:p>
            <a:pPr lvl="1">
              <a:defRPr/>
            </a:pPr>
            <a:r>
              <a:rPr lang="en-US" dirty="0" smtClean="0"/>
              <a:t>Monitoring many patients at one time in a common area </a:t>
            </a:r>
          </a:p>
          <a:p>
            <a:pPr lvl="1">
              <a:defRPr/>
            </a:pPr>
            <a:r>
              <a:rPr lang="en-US" dirty="0" smtClean="0"/>
              <a:t>Monitoring one patient in a single room </a:t>
            </a:r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i="1" dirty="0"/>
          </a:p>
          <a:p>
            <a:pPr marL="457200" lvl="1" indent="0">
              <a:buFont typeface="Arial" charset="0"/>
              <a:buNone/>
              <a:defRPr/>
            </a:pPr>
            <a:endParaRPr lang="en-US" sz="2400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800" dirty="0"/>
          </a:p>
          <a:p>
            <a:pPr>
              <a:defRPr/>
            </a:pPr>
            <a:endParaRPr lang="en-US" dirty="0"/>
          </a:p>
        </p:txBody>
      </p:sp>
      <p:sp>
        <p:nvSpPr>
          <p:cNvPr id="8294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 smtClean="0"/>
              <a:t>Door Wander System (WM-KIT1)</a:t>
            </a:r>
          </a:p>
        </p:txBody>
      </p:sp>
      <p:sp>
        <p:nvSpPr>
          <p:cNvPr id="9" name="Rectangle 8"/>
          <p:cNvSpPr/>
          <p:nvPr/>
        </p:nvSpPr>
        <p:spPr>
          <a:xfrm>
            <a:off x="914045" y="838200"/>
            <a:ext cx="77575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WM-KIT1</a:t>
            </a:r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/>
              <a:t>Wander Management System</a:t>
            </a:r>
            <a:endParaRPr lang="en-US" dirty="0">
              <a:latin typeface="+mj-lt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-5337"/>
          <a:stretch/>
        </p:blipFill>
        <p:spPr bwMode="auto">
          <a:xfrm>
            <a:off x="6010274" y="2133600"/>
            <a:ext cx="3019425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835696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4" y="5123974"/>
            <a:ext cx="7384256" cy="1276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6" name="Title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1" y="1524000"/>
            <a:ext cx="6843412" cy="39624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Wristband</a:t>
            </a:r>
            <a:r>
              <a:rPr lang="en-US" dirty="0" smtClean="0"/>
              <a:t> wearer sets off alarm when in range of </a:t>
            </a:r>
            <a:r>
              <a:rPr lang="en-US" b="1" dirty="0" smtClean="0">
                <a:solidFill>
                  <a:srgbClr val="FF0000"/>
                </a:solidFill>
              </a:rPr>
              <a:t>Door Strip Sensor</a:t>
            </a:r>
            <a:endParaRPr lang="en-US" sz="800" dirty="0" smtClean="0"/>
          </a:p>
          <a:p>
            <a:pPr>
              <a:defRPr/>
            </a:pPr>
            <a:r>
              <a:rPr lang="en-US" dirty="0" smtClean="0"/>
              <a:t>Alarm cancelled by pressing </a:t>
            </a:r>
            <a:r>
              <a:rPr lang="en-US" b="1" dirty="0" smtClean="0">
                <a:solidFill>
                  <a:srgbClr val="00B050"/>
                </a:solidFill>
              </a:rPr>
              <a:t>Reset Button</a:t>
            </a:r>
            <a:r>
              <a:rPr lang="en-US" dirty="0" smtClean="0"/>
              <a:t> at wall</a:t>
            </a:r>
            <a:endParaRPr lang="en-US" sz="800" dirty="0" smtClean="0"/>
          </a:p>
          <a:p>
            <a:pPr>
              <a:defRPr/>
            </a:pPr>
            <a:r>
              <a:rPr lang="en-US" dirty="0"/>
              <a:t>Stand alone</a:t>
            </a:r>
          </a:p>
          <a:p>
            <a:pPr lvl="1">
              <a:defRPr/>
            </a:pPr>
            <a:r>
              <a:rPr lang="en-US" dirty="0"/>
              <a:t>Local alarm only, does not integrate with Nurse </a:t>
            </a:r>
            <a:r>
              <a:rPr lang="en-US" dirty="0" smtClean="0"/>
              <a:t>Call</a:t>
            </a:r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Included </a:t>
            </a:r>
            <a:r>
              <a:rPr lang="en-US" dirty="0"/>
              <a:t>magnetic door contact can be used so that the alarm sounds </a:t>
            </a:r>
            <a:r>
              <a:rPr lang="en-US" dirty="0" smtClean="0"/>
              <a:t>when </a:t>
            </a:r>
            <a:r>
              <a:rPr lang="en-US" dirty="0"/>
              <a:t>door is opened </a:t>
            </a:r>
            <a:endParaRPr lang="en-US" dirty="0" smtClean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i="1" dirty="0"/>
          </a:p>
          <a:p>
            <a:pPr marL="457200" lvl="1" indent="0">
              <a:buFont typeface="Arial" charset="0"/>
              <a:buNone/>
              <a:defRPr/>
            </a:pPr>
            <a:endParaRPr lang="en-US" sz="2400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4"/>
              </a:buBlip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4"/>
              </a:buBlip>
              <a:defRPr/>
            </a:pPr>
            <a:endParaRPr lang="en-US" sz="800" dirty="0"/>
          </a:p>
          <a:p>
            <a:pPr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14045" y="838200"/>
            <a:ext cx="63752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WM-KIT1</a:t>
            </a:r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 Features and Benefits</a:t>
            </a:r>
            <a:endParaRPr lang="en-US" dirty="0">
              <a:latin typeface="+mj-lt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759" y="4148137"/>
            <a:ext cx="86189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8" t="4453" r="12582" b="9453"/>
          <a:stretch>
            <a:fillRect/>
          </a:stretch>
        </p:blipFill>
        <p:spPr bwMode="auto">
          <a:xfrm>
            <a:off x="7945042" y="5062537"/>
            <a:ext cx="1090613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4" t="42029" r="29617" b="32602"/>
          <a:stretch>
            <a:fillRect/>
          </a:stretch>
        </p:blipFill>
        <p:spPr bwMode="auto">
          <a:xfrm>
            <a:off x="8110143" y="3260333"/>
            <a:ext cx="83820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ight Arrow 13"/>
          <p:cNvSpPr/>
          <p:nvPr/>
        </p:nvSpPr>
        <p:spPr>
          <a:xfrm rot="5993377">
            <a:off x="4267542" y="5435034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ight Arrow 14"/>
          <p:cNvSpPr/>
          <p:nvPr/>
        </p:nvSpPr>
        <p:spPr>
          <a:xfrm rot="2419187">
            <a:off x="7796091" y="3120301"/>
            <a:ext cx="440578" cy="280065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7587816">
            <a:off x="8585996" y="4674958"/>
            <a:ext cx="440578" cy="2800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8114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09708"/>
            <a:ext cx="6697772" cy="4129092"/>
          </a:xfrm>
          <a:prstGeom prst="rect">
            <a:avLst/>
          </a:prstGeom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914045" y="838200"/>
            <a:ext cx="48854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smtClean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WM-KIT1</a:t>
            </a:r>
            <a:r>
              <a:rPr lang="en-US" altLang="en-US" sz="3600" b="1" dirty="0" smtClean="0">
                <a:latin typeface="+mj-lt"/>
                <a:ea typeface="+mj-ea"/>
                <a:cs typeface="+mj-cs"/>
              </a:rPr>
              <a:t> COMPONENTS</a:t>
            </a:r>
            <a:endParaRPr lang="en-US" dirty="0">
              <a:latin typeface="+mj-l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33300"/>
            <a:ext cx="5053376" cy="873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533300"/>
            <a:ext cx="915006" cy="91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256" b="52001"/>
          <a:stretch/>
        </p:blipFill>
        <p:spPr bwMode="auto">
          <a:xfrm>
            <a:off x="5334000" y="5893881"/>
            <a:ext cx="2617685" cy="45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88890" y="4231957"/>
            <a:ext cx="170271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Wristband</a:t>
            </a:r>
            <a:r>
              <a:rPr lang="en-US" sz="2600" b="1" dirty="0"/>
              <a:t> 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" y="1676400"/>
            <a:ext cx="261161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FF0000"/>
                </a:solidFill>
              </a:rPr>
              <a:t>Door Strip Sensor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28600" y="2895600"/>
            <a:ext cx="176958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b="1" dirty="0" smtClean="0">
                <a:solidFill>
                  <a:schemeClr val="accent6"/>
                </a:solidFill>
              </a:rPr>
              <a:t>AC Adaptor</a:t>
            </a:r>
            <a:endParaRPr lang="en-US" sz="2600" b="1" dirty="0">
              <a:solidFill>
                <a:schemeClr val="accent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1800" y="3048000"/>
            <a:ext cx="2362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 smtClean="0">
                <a:solidFill>
                  <a:srgbClr val="00B050"/>
                </a:solidFill>
              </a:rPr>
              <a:t>Wall-Mounted </a:t>
            </a:r>
          </a:p>
          <a:p>
            <a:pPr>
              <a:defRPr/>
            </a:pPr>
            <a:r>
              <a:rPr lang="en-US" sz="2600" b="1" dirty="0" smtClean="0">
                <a:solidFill>
                  <a:srgbClr val="00B050"/>
                </a:solidFill>
              </a:rPr>
              <a:t>Reset Button</a:t>
            </a:r>
            <a:endParaRPr lang="en-US" sz="2600" b="1" dirty="0">
              <a:solidFill>
                <a:srgbClr val="00B05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5400000">
            <a:off x="2534998" y="5597570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 rot="2645473">
            <a:off x="570644" y="5219221"/>
            <a:ext cx="440578" cy="280065"/>
          </a:xfrm>
          <a:prstGeom prst="right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Arrow 17"/>
          <p:cNvSpPr/>
          <p:nvPr/>
        </p:nvSpPr>
        <p:spPr>
          <a:xfrm rot="5400000">
            <a:off x="8187013" y="5156992"/>
            <a:ext cx="440578" cy="2800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Arrow 18"/>
          <p:cNvSpPr/>
          <p:nvPr/>
        </p:nvSpPr>
        <p:spPr>
          <a:xfrm rot="5400000">
            <a:off x="6650078" y="5490457"/>
            <a:ext cx="440578" cy="28006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97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4" grpId="0"/>
      <p:bldP spid="15" grpId="0"/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38" r="1094" b="-46138"/>
          <a:stretch/>
        </p:blipFill>
        <p:spPr bwMode="auto">
          <a:xfrm rot="16200000">
            <a:off x="5669280" y="2956611"/>
            <a:ext cx="566625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9200" flipH="1">
            <a:off x="6294656" y="1821213"/>
            <a:ext cx="1524000" cy="2997200"/>
          </a:xfrm>
          <a:prstGeom prst="rect">
            <a:avLst/>
          </a:prstGeom>
        </p:spPr>
      </p:pic>
      <p:sp>
        <p:nvSpPr>
          <p:cNvPr id="83971" name="Content Placeholder 1"/>
          <p:cNvSpPr>
            <a:spLocks noGrp="1"/>
          </p:cNvSpPr>
          <p:nvPr>
            <p:ph idx="4294967295"/>
          </p:nvPr>
        </p:nvSpPr>
        <p:spPr>
          <a:xfrm>
            <a:off x="641455" y="1753538"/>
            <a:ext cx="5683145" cy="2970862"/>
          </a:xfrm>
        </p:spPr>
        <p:txBody>
          <a:bodyPr/>
          <a:lstStyle/>
          <a:p>
            <a:r>
              <a:rPr lang="en-US" dirty="0" smtClean="0"/>
              <a:t>Mount </a:t>
            </a:r>
            <a:r>
              <a:rPr lang="en-US" dirty="0"/>
              <a:t>the door strip sensor next to the door, and plug it into an AC </a:t>
            </a:r>
            <a:r>
              <a:rPr lang="en-US" dirty="0" smtClean="0"/>
              <a:t>outlet </a:t>
            </a:r>
            <a:endParaRPr lang="en-US" altLang="en-US" dirty="0" smtClean="0"/>
          </a:p>
          <a:p>
            <a:r>
              <a:rPr lang="en-US" altLang="en-US" dirty="0" smtClean="0"/>
              <a:t>Foam adhesive mount (included) not to be screwed in  </a:t>
            </a:r>
          </a:p>
          <a:p>
            <a:r>
              <a:rPr lang="en-US" altLang="en-US" dirty="0" smtClean="0"/>
              <a:t>Audible and </a:t>
            </a:r>
            <a:r>
              <a:rPr lang="en-US" altLang="en-US" dirty="0"/>
              <a:t>visual LED red light </a:t>
            </a:r>
            <a:r>
              <a:rPr lang="en-US" altLang="en-US" dirty="0" smtClean="0"/>
              <a:t>alarm when triggered</a:t>
            </a:r>
            <a:endParaRPr lang="en-US" altLang="en-US" dirty="0"/>
          </a:p>
          <a:p>
            <a:endParaRPr lang="en-US" altLang="en-US" dirty="0" smtClean="0"/>
          </a:p>
          <a:p>
            <a:pPr lvl="2"/>
            <a:endParaRPr lang="en-US" altLang="en-US" dirty="0" smtClean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4178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/>
              <a:t>Door Strip Sensor</a:t>
            </a:r>
          </a:p>
        </p:txBody>
      </p:sp>
      <p:sp>
        <p:nvSpPr>
          <p:cNvPr id="7" name="Oval 6"/>
          <p:cNvSpPr/>
          <p:nvPr/>
        </p:nvSpPr>
        <p:spPr>
          <a:xfrm rot="5400000">
            <a:off x="8077986" y="46482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5400000">
            <a:off x="8063060" y="51054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5400000">
            <a:off x="8077986" y="41148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5400000">
            <a:off x="8077986" y="35814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 rot="5400000">
            <a:off x="8063060" y="30480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 rot="5400000">
            <a:off x="8077986" y="24384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 rot="5400000">
            <a:off x="8077200" y="1905000"/>
            <a:ext cx="304800" cy="1524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6" presetID="10" presetClass="entr" presetSubtype="0" repeatCount="indefinit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7086600" y="3017520"/>
            <a:ext cx="1731643" cy="173736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3654" t="-16785" r="-6762" b="-9443"/>
            </a:stretch>
          </a:blipFill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38" y="2590798"/>
            <a:ext cx="6118462" cy="10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83971" name="Content Placeholder 1"/>
          <p:cNvSpPr>
            <a:spLocks noGrp="1"/>
          </p:cNvSpPr>
          <p:nvPr>
            <p:ph idx="4294967295"/>
          </p:nvPr>
        </p:nvSpPr>
        <p:spPr>
          <a:xfrm>
            <a:off x="914045" y="1447800"/>
            <a:ext cx="7925155" cy="1447799"/>
          </a:xfrm>
        </p:spPr>
        <p:txBody>
          <a:bodyPr/>
          <a:lstStyle/>
          <a:p>
            <a:r>
              <a:rPr lang="en-US" altLang="en-US" dirty="0" smtClean="0"/>
              <a:t>On the door strip sensor remove the </a:t>
            </a:r>
            <a:r>
              <a:rPr lang="en-US" altLang="en-US" b="1" dirty="0" smtClean="0">
                <a:solidFill>
                  <a:srgbClr val="FF0000"/>
                </a:solidFill>
              </a:rPr>
              <a:t>cap</a:t>
            </a:r>
            <a:r>
              <a:rPr lang="en-US" altLang="en-US" dirty="0" smtClean="0"/>
              <a:t> on the opposite end as the  AC adapter </a:t>
            </a:r>
          </a:p>
          <a:p>
            <a:pPr lvl="1"/>
            <a:r>
              <a:rPr lang="en-US" altLang="en-US" dirty="0" smtClean="0"/>
              <a:t>Make sure AC adapter is unplugged before removing cap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41651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 smtClean="0"/>
              <a:t>Adjusting Volume</a:t>
            </a:r>
            <a:endParaRPr lang="en-US" altLang="en-US" sz="3600" b="1" cap="all" dirty="0"/>
          </a:p>
        </p:txBody>
      </p:sp>
      <p:sp>
        <p:nvSpPr>
          <p:cNvPr id="10" name="Right Arrow 9"/>
          <p:cNvSpPr/>
          <p:nvPr/>
        </p:nvSpPr>
        <p:spPr>
          <a:xfrm rot="8566391">
            <a:off x="6821632" y="281559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990600" y="3581400"/>
            <a:ext cx="5064525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The volume control is the small </a:t>
            </a:r>
            <a:r>
              <a:rPr lang="en-US" altLang="en-US" b="1" dirty="0" smtClean="0">
                <a:solidFill>
                  <a:srgbClr val="00B0F0"/>
                </a:solidFill>
              </a:rPr>
              <a:t>blue potentiometer</a:t>
            </a:r>
          </a:p>
        </p:txBody>
      </p:sp>
      <p:sp>
        <p:nvSpPr>
          <p:cNvPr id="12" name="Right Arrow 11"/>
          <p:cNvSpPr/>
          <p:nvPr/>
        </p:nvSpPr>
        <p:spPr>
          <a:xfrm rot="1745142">
            <a:off x="7732228" y="3336353"/>
            <a:ext cx="304800" cy="22729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924800" y="3581400"/>
            <a:ext cx="533933" cy="4633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64313" r="71439" b="24013"/>
          <a:stretch/>
        </p:blipFill>
        <p:spPr>
          <a:xfrm rot="10800000">
            <a:off x="914400" y="4953000"/>
            <a:ext cx="1546864" cy="1546864"/>
          </a:xfrm>
          <a:prstGeom prst="ellipse">
            <a:avLst/>
          </a:prstGeom>
          <a:ln w="381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ontent Placeholder 1"/>
          <p:cNvSpPr txBox="1">
            <a:spLocks/>
          </p:cNvSpPr>
          <p:nvPr/>
        </p:nvSpPr>
        <p:spPr>
          <a:xfrm>
            <a:off x="2590800" y="4953000"/>
            <a:ext cx="6096000" cy="121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 smtClean="0"/>
              <a:t>Adjust using a small screwdriver. </a:t>
            </a:r>
            <a:r>
              <a:rPr lang="en-US" altLang="en-US" b="1" dirty="0" smtClean="0">
                <a:solidFill>
                  <a:srgbClr val="00B0F0"/>
                </a:solidFill>
              </a:rPr>
              <a:t>Counter clock-wise to INCREASE </a:t>
            </a:r>
            <a:r>
              <a:rPr lang="en-US" altLang="en-US" dirty="0" smtClean="0">
                <a:solidFill>
                  <a:srgbClr val="00B050"/>
                </a:solidFill>
              </a:rPr>
              <a:t>     </a:t>
            </a:r>
            <a:r>
              <a:rPr lang="en-US" altLang="en-US" dirty="0" smtClean="0"/>
              <a:t>the volume and </a:t>
            </a:r>
            <a:r>
              <a:rPr lang="en-US" altLang="en-US" b="1" dirty="0" smtClean="0">
                <a:solidFill>
                  <a:srgbClr val="FF0000"/>
                </a:solidFill>
              </a:rPr>
              <a:t>clockwise to DECREASE to silent </a:t>
            </a:r>
          </a:p>
        </p:txBody>
      </p:sp>
      <p:sp>
        <p:nvSpPr>
          <p:cNvPr id="19" name="Circular Arrow 18"/>
          <p:cNvSpPr/>
          <p:nvPr/>
        </p:nvSpPr>
        <p:spPr>
          <a:xfrm>
            <a:off x="1108235" y="5019675"/>
            <a:ext cx="1116805" cy="1000125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Circular Arrow 19"/>
          <p:cNvSpPr/>
          <p:nvPr/>
        </p:nvSpPr>
        <p:spPr>
          <a:xfrm>
            <a:off x="1108235" y="5857875"/>
            <a:ext cx="1116805" cy="100012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1080000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291" y="5410200"/>
            <a:ext cx="337109" cy="33284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18" name="Picture 2" descr="C:\Users\greamsnyder\AppData\Local\Microsoft\Windows\Temporary Internet Files\Content.IE5\EN5LOQX2\Counter-clockwise_Icon[1].png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77200" y="5867400"/>
            <a:ext cx="333422" cy="333422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205481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10" grpId="0" animBg="1"/>
      <p:bldP spid="11" grpId="0"/>
      <p:bldP spid="12" grpId="0" animBg="1"/>
      <p:bldP spid="13" grpId="0" animBg="1"/>
      <p:bldP spid="17" grpId="0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3" t="64313" r="71439" b="24013"/>
          <a:stretch/>
        </p:blipFill>
        <p:spPr>
          <a:xfrm rot="10800000">
            <a:off x="914400" y="4953000"/>
            <a:ext cx="1546864" cy="1546864"/>
          </a:xfrm>
          <a:prstGeom prst="ellipse">
            <a:avLst/>
          </a:prstGeom>
          <a:ln w="381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4" name="Oval 23"/>
          <p:cNvSpPr/>
          <p:nvPr/>
        </p:nvSpPr>
        <p:spPr>
          <a:xfrm>
            <a:off x="7010400" y="2968571"/>
            <a:ext cx="1731643" cy="1707667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6050" t="-14212" r="-24366" b="-14212"/>
            </a:stretch>
          </a:blipFill>
          <a:ln w="38100">
            <a:solidFill>
              <a:srgbClr val="FF0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38" y="2590798"/>
            <a:ext cx="6118462" cy="10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62264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 smtClean="0"/>
              <a:t>Adjusting </a:t>
            </a:r>
            <a:r>
              <a:rPr lang="en-US" altLang="en-US" sz="3600" b="1" cap="all" dirty="0"/>
              <a:t>detection range 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955275" y="3657600"/>
            <a:ext cx="5902725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6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The </a:t>
            </a:r>
            <a:r>
              <a:rPr lang="en-US" altLang="en-US" sz="2400" b="1" dirty="0" smtClean="0">
                <a:solidFill>
                  <a:srgbClr val="00B0F0"/>
                </a:solidFill>
              </a:rPr>
              <a:t>Detection Range Control </a:t>
            </a:r>
            <a:r>
              <a:rPr lang="en-US" altLang="en-US" sz="2400" dirty="0" smtClean="0"/>
              <a:t>is the labeled 0 (longest range) – F (shortest range)</a:t>
            </a:r>
            <a:endParaRPr lang="en-US" altLang="en-US" sz="2400" b="1" dirty="0" smtClean="0">
              <a:solidFill>
                <a:srgbClr val="00B0F0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 rot="1745142">
            <a:off x="7503628" y="3370553"/>
            <a:ext cx="304800" cy="227294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7771867" y="3581400"/>
            <a:ext cx="533933" cy="463351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2536907" y="4878328"/>
            <a:ext cx="6149893" cy="1676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6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Adjust using a small screwdriver. </a:t>
            </a:r>
            <a:r>
              <a:rPr lang="en-US" altLang="en-US" sz="2400" b="1" dirty="0" smtClean="0">
                <a:solidFill>
                  <a:srgbClr val="00B0F0"/>
                </a:solidFill>
              </a:rPr>
              <a:t>Counter clock-wise to INCREASE</a:t>
            </a:r>
            <a:r>
              <a:rPr lang="en-US" altLang="en-US" sz="2400" dirty="0" smtClean="0">
                <a:solidFill>
                  <a:srgbClr val="00B050"/>
                </a:solidFill>
              </a:rPr>
              <a:t>       </a:t>
            </a:r>
            <a:r>
              <a:rPr lang="en-US" altLang="en-US" sz="2400" dirty="0" smtClean="0"/>
              <a:t>the range and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clockwise to DECREASE to range      </a:t>
            </a:r>
          </a:p>
          <a:p>
            <a:pPr lvl="1"/>
            <a:r>
              <a:rPr lang="en-US" altLang="en-US" dirty="0" smtClean="0"/>
              <a:t>Adjustable up to 26’</a:t>
            </a:r>
          </a:p>
        </p:txBody>
      </p:sp>
      <p:pic>
        <p:nvPicPr>
          <p:cNvPr id="4098" name="Picture 2" descr="C:\Users\greamsnyder\AppData\Local\Microsoft\Windows\Temporary Internet Files\Content.IE5\EN5LOQX2\Counter-clockwise_Icon[1].png"/>
          <p:cNvPicPr>
            <a:picLocks noChangeAspect="1" noChangeArrowheads="1"/>
          </p:cNvPicPr>
          <p:nvPr/>
        </p:nvPicPr>
        <p:blipFill>
          <a:blip r:embed="rId7">
            <a:biLevel thresh="5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57978" y="5638800"/>
            <a:ext cx="333422" cy="333422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biLevel thresh="5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491" y="5307487"/>
            <a:ext cx="337109" cy="332842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</p:pic>
      <p:sp>
        <p:nvSpPr>
          <p:cNvPr id="20" name="Content Placeholder 1"/>
          <p:cNvSpPr txBox="1">
            <a:spLocks/>
          </p:cNvSpPr>
          <p:nvPr/>
        </p:nvSpPr>
        <p:spPr>
          <a:xfrm>
            <a:off x="914045" y="1447800"/>
            <a:ext cx="8077555" cy="1447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6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On the door strip sensor remove the </a:t>
            </a:r>
            <a:r>
              <a:rPr lang="en-US" altLang="en-US" sz="2400" b="1" dirty="0">
                <a:solidFill>
                  <a:srgbClr val="FF0000"/>
                </a:solidFill>
              </a:rPr>
              <a:t>cap</a:t>
            </a:r>
            <a:r>
              <a:rPr lang="en-US" altLang="en-US" sz="2400" dirty="0"/>
              <a:t> on the opposite end as the  AC adapter </a:t>
            </a:r>
          </a:p>
          <a:p>
            <a:pPr lvl="1"/>
            <a:r>
              <a:rPr lang="en-US" altLang="en-US" dirty="0" smtClean="0"/>
              <a:t>Make sure AC adapter is unplugged before removing cap</a:t>
            </a:r>
          </a:p>
        </p:txBody>
      </p:sp>
      <p:sp>
        <p:nvSpPr>
          <p:cNvPr id="21" name="Right Arrow 20"/>
          <p:cNvSpPr/>
          <p:nvPr/>
        </p:nvSpPr>
        <p:spPr>
          <a:xfrm rot="8566391">
            <a:off x="6758590" y="281559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ircular Arrow 25"/>
          <p:cNvSpPr/>
          <p:nvPr/>
        </p:nvSpPr>
        <p:spPr>
          <a:xfrm>
            <a:off x="1108235" y="5019675"/>
            <a:ext cx="1116805" cy="1000125"/>
          </a:xfrm>
          <a:prstGeom prst="circular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Circular Arrow 26"/>
          <p:cNvSpPr/>
          <p:nvPr/>
        </p:nvSpPr>
        <p:spPr>
          <a:xfrm>
            <a:off x="1108235" y="5857875"/>
            <a:ext cx="1116805" cy="1000125"/>
          </a:xfrm>
          <a:prstGeom prst="circularArrow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>
              <a:rot lat="10800000" lon="0" rev="3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363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7" grpId="0"/>
      <p:bldP spid="20" grpId="0" uiExpand="1" build="p"/>
      <p:bldP spid="21" grpId="0" animBg="1"/>
      <p:bldP spid="26" grpId="0" animBg="1"/>
      <p:bldP spid="2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50395"/>
            <a:ext cx="2471643" cy="111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1" t="16643" r="20067" b="-16643"/>
          <a:stretch/>
        </p:blipFill>
        <p:spPr bwMode="auto">
          <a:xfrm>
            <a:off x="6324600" y="3962400"/>
            <a:ext cx="1752600" cy="1342125"/>
          </a:xfrm>
          <a:prstGeom prst="ellipse">
            <a:avLst/>
          </a:prstGeom>
          <a:ln w="381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019800" y="5410200"/>
            <a:ext cx="2590800" cy="990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83971" name="Content Placeholder 1"/>
          <p:cNvSpPr>
            <a:spLocks noGrp="1"/>
          </p:cNvSpPr>
          <p:nvPr>
            <p:ph idx="1"/>
          </p:nvPr>
        </p:nvSpPr>
        <p:spPr>
          <a:xfrm>
            <a:off x="685800" y="3733800"/>
            <a:ext cx="6770687" cy="4572000"/>
          </a:xfrm>
        </p:spPr>
        <p:txBody>
          <a:bodyPr/>
          <a:lstStyle/>
          <a:p>
            <a:pPr lvl="1"/>
            <a:endParaRPr lang="en-US" altLang="en-US" sz="800" dirty="0" smtClean="0"/>
          </a:p>
          <a:p>
            <a:pPr lvl="1"/>
            <a:endParaRPr lang="en-US" altLang="en-US" sz="800" dirty="0" smtClean="0"/>
          </a:p>
          <a:p>
            <a:pPr lvl="2"/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80609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 smtClean="0"/>
              <a:t>Magnetic Door Contact</a:t>
            </a:r>
            <a:r>
              <a:rPr lang="en-US" altLang="en-US" sz="3600" dirty="0" smtClean="0"/>
              <a:t>(optional use)</a:t>
            </a:r>
            <a:endParaRPr lang="en-US" altLang="en-US" sz="36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8" t="6018" r="1700" b="4757"/>
          <a:stretch/>
        </p:blipFill>
        <p:spPr>
          <a:xfrm flipH="1">
            <a:off x="1524000" y="3261097"/>
            <a:ext cx="3474720" cy="32004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3626705" y="3626857"/>
            <a:ext cx="472855" cy="3530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1"/>
          <p:cNvSpPr txBox="1">
            <a:spLocks/>
          </p:cNvSpPr>
          <p:nvPr/>
        </p:nvSpPr>
        <p:spPr bwMode="auto">
          <a:xfrm>
            <a:off x="990387" y="1600200"/>
            <a:ext cx="8077413" cy="1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altLang="en-US" dirty="0">
                <a:solidFill>
                  <a:prstClr val="black"/>
                </a:solidFill>
              </a:rPr>
              <a:t>Includes Magnetic Door </a:t>
            </a:r>
            <a:r>
              <a:rPr lang="en-US" altLang="en-US" dirty="0" smtClean="0">
                <a:solidFill>
                  <a:prstClr val="black"/>
                </a:solidFill>
              </a:rPr>
              <a:t>Contact</a:t>
            </a:r>
            <a:endParaRPr lang="en-US" altLang="en-US" dirty="0" smtClean="0"/>
          </a:p>
          <a:p>
            <a:pPr lvl="1"/>
            <a:r>
              <a:rPr lang="en-US" altLang="en-US" dirty="0" smtClean="0"/>
              <a:t>Optional </a:t>
            </a:r>
            <a:r>
              <a:rPr lang="en-US" altLang="en-US" dirty="0"/>
              <a:t>ability to trigger alarm only when a wristband transmitter is within range </a:t>
            </a:r>
            <a:r>
              <a:rPr lang="en-US" altLang="en-US" u="sng" dirty="0"/>
              <a:t>and</a:t>
            </a:r>
            <a:r>
              <a:rPr lang="en-US" altLang="en-US" dirty="0"/>
              <a:t> the door is </a:t>
            </a:r>
            <a:r>
              <a:rPr lang="en-US" altLang="en-US" dirty="0" smtClean="0"/>
              <a:t>opened</a:t>
            </a:r>
          </a:p>
          <a:p>
            <a:pPr marL="914400" lvl="2" indent="0">
              <a:buNone/>
            </a:pPr>
            <a:endParaRPr lang="en-US" altLang="en-US" dirty="0" smtClean="0"/>
          </a:p>
        </p:txBody>
      </p:sp>
      <p:sp>
        <p:nvSpPr>
          <p:cNvPr id="17" name="Right Arrow 16"/>
          <p:cNvSpPr/>
          <p:nvPr/>
        </p:nvSpPr>
        <p:spPr>
          <a:xfrm rot="8566391">
            <a:off x="3981912" y="3305137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ontent Placeholder 1"/>
          <p:cNvSpPr txBox="1">
            <a:spLocks/>
          </p:cNvSpPr>
          <p:nvPr/>
        </p:nvSpPr>
        <p:spPr bwMode="auto">
          <a:xfrm>
            <a:off x="4800600" y="5334000"/>
            <a:ext cx="4343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The </a:t>
            </a:r>
            <a:r>
              <a:rPr lang="en-US" dirty="0"/>
              <a:t>contacts must be within 1” on each other when the door is closed</a:t>
            </a:r>
            <a:endParaRPr lang="en-US" altLang="en-US" dirty="0"/>
          </a:p>
          <a:p>
            <a:pPr marL="914400" lvl="2" indent="0">
              <a:buNone/>
            </a:pP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689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5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21" y="5514123"/>
            <a:ext cx="2140179" cy="96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4400" y="2597676"/>
            <a:ext cx="5943600" cy="1059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83971" name="Content Placeholder 1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7925155" cy="1447799"/>
          </a:xfrm>
        </p:spPr>
        <p:txBody>
          <a:bodyPr/>
          <a:lstStyle/>
          <a:p>
            <a:r>
              <a:rPr lang="en-US" altLang="en-US" sz="2400" dirty="0" smtClean="0"/>
              <a:t>On the door strip sensor remove the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cap</a:t>
            </a:r>
            <a:r>
              <a:rPr lang="en-US" altLang="en-US" sz="2400" dirty="0" smtClean="0"/>
              <a:t> on the same end as the  AC adapter </a:t>
            </a:r>
          </a:p>
          <a:p>
            <a:pPr lvl="1"/>
            <a:r>
              <a:rPr lang="en-US" altLang="en-US" dirty="0" smtClean="0"/>
              <a:t>Make sure AC adapter is unplugged before removing cap</a:t>
            </a:r>
          </a:p>
        </p:txBody>
      </p:sp>
      <p:sp>
        <p:nvSpPr>
          <p:cNvPr id="10" name="Right Arrow 9"/>
          <p:cNvSpPr/>
          <p:nvPr/>
        </p:nvSpPr>
        <p:spPr>
          <a:xfrm rot="8566391">
            <a:off x="6529990" y="2695537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685800" y="3429000"/>
            <a:ext cx="6248400" cy="106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/>
              <a:t>Locate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0V</a:t>
            </a:r>
            <a:r>
              <a:rPr lang="en-US" altLang="en-US" sz="2400" dirty="0" smtClean="0"/>
              <a:t> and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Contact</a:t>
            </a:r>
            <a:r>
              <a:rPr lang="en-US" altLang="en-US" sz="2400" dirty="0" smtClean="0"/>
              <a:t> inputs on the </a:t>
            </a:r>
            <a:r>
              <a:rPr lang="en-US" altLang="en-US" sz="2400" b="1" dirty="0" smtClean="0"/>
              <a:t>blue connector.</a:t>
            </a:r>
            <a:endParaRPr lang="en-US" altLang="en-US" sz="2400" b="1" dirty="0" smtClean="0">
              <a:solidFill>
                <a:srgbClr val="00B0F0"/>
              </a:solidFill>
            </a:endParaRPr>
          </a:p>
        </p:txBody>
      </p:sp>
      <p:sp>
        <p:nvSpPr>
          <p:cNvPr id="17" name="Content Placeholder 1"/>
          <p:cNvSpPr txBox="1">
            <a:spLocks/>
          </p:cNvSpPr>
          <p:nvPr/>
        </p:nvSpPr>
        <p:spPr>
          <a:xfrm>
            <a:off x="2438400" y="4343400"/>
            <a:ext cx="6705600" cy="1676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85000"/>
              <a:buFontTx/>
              <a:buBlip>
                <a:blip r:embed="rId5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3A533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Connect </a:t>
            </a:r>
            <a:r>
              <a:rPr lang="en-US" altLang="en-US" sz="2400" dirty="0" smtClean="0"/>
              <a:t>supplied magnetic door contact</a:t>
            </a:r>
          </a:p>
          <a:p>
            <a:pPr lvl="1"/>
            <a:r>
              <a:rPr lang="en-US" altLang="en-US" dirty="0" smtClean="0"/>
              <a:t>There is no determination of polarity on the cable</a:t>
            </a:r>
          </a:p>
          <a:p>
            <a:pPr lvl="2"/>
            <a:r>
              <a:rPr lang="en-US" altLang="en-US" dirty="0" smtClean="0"/>
              <a:t>Either wire of the cable can be connected to the “0V” or “Contact” inputs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3" t="30477" r="27146" b="16191"/>
          <a:stretch/>
        </p:blipFill>
        <p:spPr>
          <a:xfrm>
            <a:off x="762000" y="4556375"/>
            <a:ext cx="1752600" cy="1692025"/>
          </a:xfrm>
          <a:prstGeom prst="ellipse">
            <a:avLst/>
          </a:prstGeom>
          <a:ln w="57150">
            <a:solidFill>
              <a:srgbClr val="0033C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954" t="44021" r="27741" b="30238"/>
          <a:stretch/>
        </p:blipFill>
        <p:spPr>
          <a:xfrm rot="10572583">
            <a:off x="7187724" y="2717499"/>
            <a:ext cx="1580207" cy="1580269"/>
          </a:xfrm>
          <a:prstGeom prst="ellipse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Rectangle 23"/>
          <p:cNvSpPr/>
          <p:nvPr/>
        </p:nvSpPr>
        <p:spPr>
          <a:xfrm>
            <a:off x="914045" y="838200"/>
            <a:ext cx="6318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 smtClean="0"/>
              <a:t>Connecting to door sensor</a:t>
            </a:r>
            <a:endParaRPr lang="en-US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08057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  <p:bldP spid="10" grpId="0" animBg="1"/>
      <p:bldP spid="11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600200"/>
            <a:ext cx="7924800" cy="2286000"/>
          </a:xfrm>
        </p:spPr>
        <p:txBody>
          <a:bodyPr/>
          <a:lstStyle/>
          <a:p>
            <a:r>
              <a:rPr lang="en-US" dirty="0"/>
              <a:t>Open the battery compartment</a:t>
            </a:r>
            <a:r>
              <a:rPr lang="en-US" dirty="0" smtClean="0"/>
              <a:t>:</a:t>
            </a:r>
            <a:endParaRPr lang="en-US" dirty="0"/>
          </a:p>
          <a:p>
            <a:pPr lvl="0"/>
            <a:r>
              <a:rPr lang="en-US" dirty="0"/>
              <a:t>Install Three “AAA” Batteries</a:t>
            </a:r>
          </a:p>
          <a:p>
            <a:pPr lvl="0"/>
            <a:r>
              <a:rPr lang="en-US" dirty="0"/>
              <a:t>Close cover and secure </a:t>
            </a:r>
            <a:r>
              <a:rPr lang="en-US" dirty="0" smtClean="0"/>
              <a:t>screw</a:t>
            </a:r>
            <a:endParaRPr lang="en-US" dirty="0"/>
          </a:p>
          <a:p>
            <a:r>
              <a:rPr lang="en-US" b="1" dirty="0"/>
              <a:t>Optional:</a:t>
            </a:r>
            <a:r>
              <a:rPr lang="en-US" dirty="0"/>
              <a:t> A</a:t>
            </a:r>
            <a:r>
              <a:rPr lang="en-US" dirty="0" smtClean="0"/>
              <a:t>dd AC Adaptor (5v/500mA) </a:t>
            </a:r>
            <a:r>
              <a:rPr lang="en-US" dirty="0"/>
              <a:t>to extend Battery Life</a:t>
            </a:r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14045" y="838200"/>
            <a:ext cx="450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MONITOR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5" r="2667"/>
          <a:stretch/>
        </p:blipFill>
        <p:spPr>
          <a:xfrm>
            <a:off x="228600" y="4341962"/>
            <a:ext cx="2011680" cy="1754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999"/>
          <a:stretch/>
        </p:blipFill>
        <p:spPr>
          <a:xfrm>
            <a:off x="2484120" y="4341961"/>
            <a:ext cx="2011680" cy="17540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7" r="1332"/>
          <a:stretch/>
        </p:blipFill>
        <p:spPr>
          <a:xfrm>
            <a:off x="4724400" y="4341962"/>
            <a:ext cx="2011680" cy="1754038"/>
          </a:xfrm>
          <a:prstGeom prst="rect">
            <a:avLst/>
          </a:prstGeom>
        </p:spPr>
      </p:pic>
      <p:pic>
        <p:nvPicPr>
          <p:cNvPr id="13314" name="Picture 2" descr="C:\Users\greamsnyder\AppData\Local\Microsoft\Windows\Temporary Internet Files\Content.Outlook\73Z293UJ\IMG_096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6" t="4233" r="5381" b="6379"/>
          <a:stretch/>
        </p:blipFill>
        <p:spPr bwMode="auto">
          <a:xfrm>
            <a:off x="6934200" y="4341962"/>
            <a:ext cx="2011680" cy="175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7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998" y="5562600"/>
            <a:ext cx="5141568" cy="891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Content Placeholder 1"/>
          <p:cNvSpPr>
            <a:spLocks noGrp="1"/>
          </p:cNvSpPr>
          <p:nvPr>
            <p:ph idx="1"/>
          </p:nvPr>
        </p:nvSpPr>
        <p:spPr>
          <a:xfrm>
            <a:off x="304800" y="1447800"/>
            <a:ext cx="6180027" cy="4375896"/>
          </a:xfrm>
        </p:spPr>
        <p:txBody>
          <a:bodyPr/>
          <a:lstStyle/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altLang="en-US" b="1" dirty="0" smtClean="0">
                <a:solidFill>
                  <a:srgbClr val="FF0000"/>
                </a:solidFill>
              </a:rPr>
              <a:t>Reset Button </a:t>
            </a:r>
            <a:r>
              <a:rPr lang="en-US" altLang="en-US" dirty="0"/>
              <a:t>c</a:t>
            </a:r>
            <a:r>
              <a:rPr lang="en-US" altLang="en-US" dirty="0" smtClean="0"/>
              <a:t>ancels the alarm</a:t>
            </a: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altLang="en-US" sz="2200" dirty="0" smtClean="0"/>
              <a:t>Battery operated</a:t>
            </a:r>
          </a:p>
          <a:p>
            <a:pPr lvl="1"/>
            <a:r>
              <a:rPr lang="en-US" altLang="en-US" sz="2000" dirty="0" smtClean="0"/>
              <a:t>~ </a:t>
            </a:r>
            <a:r>
              <a:rPr lang="en-US" altLang="en-US" sz="2000" dirty="0"/>
              <a:t>3 year life span - Entire unit replaced when battery has </a:t>
            </a:r>
            <a:r>
              <a:rPr lang="en-US" altLang="en-US" sz="2000" dirty="0" smtClean="0"/>
              <a:t>died</a:t>
            </a:r>
          </a:p>
          <a:p>
            <a:pPr lvl="1"/>
            <a:r>
              <a:rPr lang="en-US" altLang="en-US" sz="2000" dirty="0" smtClean="0"/>
              <a:t>If Reset Button is pressed and the Red LED is </a:t>
            </a:r>
            <a:r>
              <a:rPr lang="en-US" altLang="en-US" sz="2000" dirty="0"/>
              <a:t>dimly lit or does not come </a:t>
            </a:r>
            <a:r>
              <a:rPr lang="en-US" altLang="en-US" sz="2000" dirty="0" smtClean="0"/>
              <a:t>on, the battery is low or dead</a:t>
            </a: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altLang="en-US" dirty="0" smtClean="0"/>
              <a:t>Mounts on wall (screws/sleeves included) within </a:t>
            </a:r>
            <a:r>
              <a:rPr lang="en-US" altLang="en-US" b="1" dirty="0" smtClean="0"/>
              <a:t>15'</a:t>
            </a:r>
            <a:r>
              <a:rPr lang="en-US" altLang="en-US" dirty="0" smtClean="0"/>
              <a:t> from the door strip sensor</a:t>
            </a: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r>
              <a:rPr lang="en-US" altLang="en-US" dirty="0" smtClean="0"/>
              <a:t>Alarm </a:t>
            </a:r>
            <a:r>
              <a:rPr lang="en-US" altLang="en-US" dirty="0"/>
              <a:t>may also be canceled by placing the </a:t>
            </a:r>
            <a:r>
              <a:rPr lang="en-US" altLang="en-US" b="1" dirty="0">
                <a:solidFill>
                  <a:srgbClr val="00B0F0"/>
                </a:solidFill>
              </a:rPr>
              <a:t>magnetic programming key fob over the </a:t>
            </a:r>
            <a:r>
              <a:rPr lang="en-US" altLang="en-US" b="1" dirty="0" smtClean="0">
                <a:solidFill>
                  <a:srgbClr val="00B0F0"/>
                </a:solidFill>
              </a:rPr>
              <a:t>blue </a:t>
            </a:r>
            <a:r>
              <a:rPr lang="en-US" altLang="en-US" b="1" dirty="0">
                <a:solidFill>
                  <a:srgbClr val="00B0F0"/>
                </a:solidFill>
              </a:rPr>
              <a:t>dot</a:t>
            </a:r>
            <a:r>
              <a:rPr lang="en-US" altLang="en-US" b="1" dirty="0"/>
              <a:t> </a:t>
            </a:r>
            <a:r>
              <a:rPr lang="en-US" altLang="en-US" dirty="0"/>
              <a:t>on the side of the door </a:t>
            </a:r>
            <a:r>
              <a:rPr lang="en-US" altLang="en-US" dirty="0" smtClean="0"/>
              <a:t>strip monitor</a:t>
            </a:r>
          </a:p>
          <a:p>
            <a:pPr marL="342900" lvl="1" indent="-342900">
              <a:buClrTx/>
              <a:buSzPct val="85000"/>
              <a:buBlip>
                <a:blip r:embed="rId4"/>
              </a:buBlip>
            </a:pPr>
            <a:endParaRPr lang="en-US" altLang="en-US" dirty="0"/>
          </a:p>
          <a:p>
            <a:pPr marL="0" indent="0">
              <a:buNone/>
            </a:pPr>
            <a:endParaRPr lang="en-US" altLang="en-US" dirty="0" smtClean="0"/>
          </a:p>
          <a:p>
            <a:pPr lvl="2"/>
            <a:endParaRPr lang="en-US" altLang="en-US" sz="800" dirty="0" smtClean="0"/>
          </a:p>
          <a:p>
            <a:pPr lvl="2"/>
            <a:endParaRPr lang="en-US" altLang="en-US" dirty="0"/>
          </a:p>
          <a:p>
            <a:pPr lvl="2"/>
            <a:endParaRPr lang="en-US" altLang="en-US" dirty="0" smtClean="0"/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saturation sat="85000"/>
                    </a14:imgEffect>
                    <a14:imgEffect>
                      <a14:brightnessContrast bright="16000" contras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338" t="1111" r="-3936" b="-1111"/>
          <a:stretch/>
        </p:blipFill>
        <p:spPr bwMode="auto">
          <a:xfrm>
            <a:off x="6812280" y="1981200"/>
            <a:ext cx="1645920" cy="1371600"/>
          </a:xfrm>
          <a:prstGeom prst="ellipse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797454" y="3429000"/>
            <a:ext cx="2041745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24" t="9968" r="910" b="12143"/>
          <a:stretch/>
        </p:blipFill>
        <p:spPr>
          <a:xfrm>
            <a:off x="6324600" y="3810000"/>
            <a:ext cx="2743200" cy="270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4045" y="838200"/>
            <a:ext cx="59338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cap="all" dirty="0" smtClean="0"/>
              <a:t>WALL-Mount reset button</a:t>
            </a:r>
            <a:endParaRPr lang="en-US" altLang="en-US" sz="3600" dirty="0"/>
          </a:p>
        </p:txBody>
      </p:sp>
      <p:sp>
        <p:nvSpPr>
          <p:cNvPr id="8" name="Oval 7"/>
          <p:cNvSpPr/>
          <p:nvPr/>
        </p:nvSpPr>
        <p:spPr>
          <a:xfrm>
            <a:off x="8366345" y="4724400"/>
            <a:ext cx="472855" cy="35306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6324600" y="5361938"/>
            <a:ext cx="472855" cy="3530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4231614">
            <a:off x="4633370" y="5625397"/>
            <a:ext cx="440578" cy="28006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Arrow 13"/>
          <p:cNvSpPr/>
          <p:nvPr/>
        </p:nvSpPr>
        <p:spPr>
          <a:xfrm rot="6788168">
            <a:off x="8560420" y="4310669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953000" y="625475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32329">
            <a:off x="5893652" y="5092618"/>
            <a:ext cx="86189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82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uiExpand="1" build="p"/>
      <p:bldP spid="8" grpId="0" animBg="1"/>
      <p:bldP spid="9" grpId="0" animBg="1"/>
      <p:bldP spid="13" grpId="0" animBg="1"/>
      <p:bldP spid="14" grpId="0" animBg="1"/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5" t="819" r="1465" b="24181"/>
          <a:stretch/>
        </p:blipFill>
        <p:spPr bwMode="auto">
          <a:xfrm>
            <a:off x="1600200" y="5791200"/>
            <a:ext cx="3581400" cy="62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86019" name="Content Placeholder 1"/>
          <p:cNvSpPr>
            <a:spLocks noGrp="1"/>
          </p:cNvSpPr>
          <p:nvPr>
            <p:ph idx="1"/>
          </p:nvPr>
        </p:nvSpPr>
        <p:spPr>
          <a:xfrm>
            <a:off x="696913" y="1516063"/>
            <a:ext cx="5475287" cy="3360737"/>
          </a:xfrm>
        </p:spPr>
        <p:txBody>
          <a:bodyPr/>
          <a:lstStyle/>
          <a:p>
            <a:r>
              <a:rPr lang="en-US" altLang="en-US" sz="2600" dirty="0" smtClean="0"/>
              <a:t>Worn on the patient </a:t>
            </a:r>
            <a:r>
              <a:rPr lang="en-US" altLang="en-US" sz="2600" b="1" dirty="0" smtClean="0">
                <a:solidFill>
                  <a:srgbClr val="00B0F0"/>
                </a:solidFill>
              </a:rPr>
              <a:t>wrist</a:t>
            </a:r>
          </a:p>
          <a:p>
            <a:pPr lvl="1"/>
            <a:r>
              <a:rPr lang="en-US" altLang="en-US" dirty="0" smtClean="0"/>
              <a:t>Triggers the alarm when within range of the </a:t>
            </a:r>
            <a:r>
              <a:rPr lang="en-US" altLang="en-US" b="1" dirty="0" smtClean="0">
                <a:solidFill>
                  <a:srgbClr val="FF0000"/>
                </a:solidFill>
              </a:rPr>
              <a:t>door strip monitor</a:t>
            </a:r>
            <a:endParaRPr lang="en-US" altLang="en-US" sz="800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endParaRPr lang="en-US" altLang="en-US" sz="800" dirty="0" smtClean="0"/>
          </a:p>
          <a:p>
            <a:r>
              <a:rPr lang="en-US" altLang="en-US" sz="2600" b="1" dirty="0" smtClean="0"/>
              <a:t>Reusable</a:t>
            </a:r>
            <a:r>
              <a:rPr lang="en-US" altLang="en-US" sz="2600" dirty="0" smtClean="0"/>
              <a:t>, watchband-style bands</a:t>
            </a:r>
            <a:endParaRPr lang="en-US" altLang="en-US" sz="2600" dirty="0"/>
          </a:p>
          <a:p>
            <a:pPr lvl="1"/>
            <a:r>
              <a:rPr lang="en-US" altLang="en-US" dirty="0" smtClean="0"/>
              <a:t>Two included with kit</a:t>
            </a:r>
          </a:p>
          <a:p>
            <a:pPr lvl="1"/>
            <a:endParaRPr lang="en-US" altLang="en-US" dirty="0" smtClean="0"/>
          </a:p>
          <a:p>
            <a:pPr lvl="1"/>
            <a:endParaRPr lang="en-US" altLang="en-US" b="1" dirty="0" smtClean="0"/>
          </a:p>
          <a:p>
            <a:pPr marL="914400" lvl="2" indent="0">
              <a:buNone/>
            </a:pPr>
            <a:endParaRPr lang="en-US" altLang="en-US" dirty="0"/>
          </a:p>
          <a:p>
            <a:pPr lvl="1"/>
            <a:endParaRPr lang="en-US" altLang="en-US" sz="800" dirty="0"/>
          </a:p>
          <a:p>
            <a:pPr lvl="1"/>
            <a:endParaRPr lang="en-US" altLang="en-US" dirty="0" smtClean="0"/>
          </a:p>
        </p:txBody>
      </p:sp>
      <p:pic>
        <p:nvPicPr>
          <p:cNvPr id="8602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5" t="19379" b="25861"/>
          <a:stretch/>
        </p:blipFill>
        <p:spPr bwMode="auto">
          <a:xfrm>
            <a:off x="6581774" y="1524000"/>
            <a:ext cx="1876425" cy="1219200"/>
          </a:xfrm>
          <a:prstGeom prst="ellipse">
            <a:avLst/>
          </a:prstGeom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2" b="-5337"/>
          <a:stretch/>
        </p:blipFill>
        <p:spPr bwMode="auto">
          <a:xfrm>
            <a:off x="6010275" y="2926080"/>
            <a:ext cx="3019425" cy="3749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7047132" y="4876800"/>
            <a:ext cx="472855" cy="35306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ight Arrow 8"/>
          <p:cNvSpPr/>
          <p:nvPr/>
        </p:nvSpPr>
        <p:spPr>
          <a:xfrm rot="8933725">
            <a:off x="7660669" y="4736767"/>
            <a:ext cx="440578" cy="280065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4045" y="838200"/>
            <a:ext cx="5791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cap="all" dirty="0" smtClean="0"/>
              <a:t>Wristband Transmitter</a:t>
            </a:r>
            <a:endParaRPr lang="en-US" altLang="en-US" sz="3600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1"/>
            <a:ext cx="3505200" cy="12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/>
          <p:cNvSpPr/>
          <p:nvPr/>
        </p:nvSpPr>
        <p:spPr>
          <a:xfrm rot="2544177">
            <a:off x="6826842" y="2933739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Content Placeholder 1"/>
          <p:cNvSpPr txBox="1">
            <a:spLocks/>
          </p:cNvSpPr>
          <p:nvPr/>
        </p:nvSpPr>
        <p:spPr bwMode="auto">
          <a:xfrm>
            <a:off x="685800" y="4750139"/>
            <a:ext cx="5475287" cy="126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7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-342900">
              <a:buClrTx/>
              <a:buSzPct val="85000"/>
              <a:buBlip>
                <a:blip r:embed="rId7"/>
              </a:buBlip>
            </a:pPr>
            <a:r>
              <a:rPr lang="en-US" altLang="en-US" sz="2800" b="1" dirty="0"/>
              <a:t>Single patient use </a:t>
            </a:r>
            <a:r>
              <a:rPr lang="en-US" altLang="en-US" sz="2800" dirty="0" smtClean="0"/>
              <a:t>wristbands </a:t>
            </a:r>
            <a:r>
              <a:rPr lang="en-US" altLang="en-US" dirty="0"/>
              <a:t>(WM-SUWB-10PK) may be ordered </a:t>
            </a:r>
            <a:r>
              <a:rPr lang="en-US" altLang="en-US" dirty="0" smtClean="0"/>
              <a:t>separately</a:t>
            </a:r>
          </a:p>
          <a:p>
            <a:pPr lvl="1"/>
            <a:endParaRPr lang="en-US" altLang="en-US" sz="800" dirty="0" smtClean="0"/>
          </a:p>
          <a:p>
            <a:pPr lvl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532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uiExpand="1" build="p"/>
      <p:bldP spid="8" grpId="0" animBg="1"/>
      <p:bldP spid="9" grpId="0" animBg="1"/>
      <p:bldP spid="12" grpId="0" animBg="1"/>
      <p:bldP spid="1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/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86019" name="Content Placeholder 1"/>
          <p:cNvSpPr>
            <a:spLocks noGrp="1"/>
          </p:cNvSpPr>
          <p:nvPr>
            <p:ph idx="1"/>
          </p:nvPr>
        </p:nvSpPr>
        <p:spPr>
          <a:xfrm>
            <a:off x="685800" y="1524000"/>
            <a:ext cx="5932487" cy="5494337"/>
          </a:xfrm>
        </p:spPr>
        <p:txBody>
          <a:bodyPr/>
          <a:lstStyle/>
          <a:p>
            <a:r>
              <a:rPr lang="en-US" altLang="en-US" sz="2600" dirty="0" smtClean="0"/>
              <a:t>Activating the wristband transmitter</a:t>
            </a:r>
          </a:p>
          <a:p>
            <a:pPr lvl="1"/>
            <a:r>
              <a:rPr lang="en-US" dirty="0" smtClean="0"/>
              <a:t>Place </a:t>
            </a:r>
            <a:r>
              <a:rPr lang="en-US" dirty="0"/>
              <a:t>the </a:t>
            </a:r>
            <a:r>
              <a:rPr lang="en-US" b="1" dirty="0">
                <a:solidFill>
                  <a:srgbClr val="FF0000"/>
                </a:solidFill>
              </a:rPr>
              <a:t>magnetic key fob </a:t>
            </a:r>
            <a:r>
              <a:rPr lang="en-US" dirty="0"/>
              <a:t>next to the button, opposite the end with the LED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The LED will flash three times to indicate it has successfully been </a:t>
            </a:r>
            <a:r>
              <a:rPr lang="en-US" dirty="0" smtClean="0"/>
              <a:t>activated</a:t>
            </a:r>
            <a:endParaRPr lang="en-US" dirty="0"/>
          </a:p>
          <a:p>
            <a:pPr lvl="1"/>
            <a:endParaRPr lang="en-US" alt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914045" y="838200"/>
            <a:ext cx="5791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cap="all" dirty="0" smtClean="0"/>
              <a:t>Wristband Transmitter</a:t>
            </a:r>
            <a:endParaRPr lang="en-US" altLang="en-US" sz="36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937926"/>
              </p:ext>
            </p:extLst>
          </p:nvPr>
        </p:nvGraphicFramePr>
        <p:xfrm>
          <a:off x="717153" y="3505200"/>
          <a:ext cx="620744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42" name="Bitmap Image" r:id="rId4" imgW="5009524" imgH="1190476" progId="Paint.Picture">
                  <p:embed/>
                </p:oleObj>
              </mc:Choice>
              <mc:Fallback>
                <p:oleObj name="Bitmap Image" r:id="rId4" imgW="5009524" imgH="1190476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7153" y="3505200"/>
                        <a:ext cx="6207443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2544177">
            <a:off x="3084806" y="3545225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Content Placeholder 1"/>
          <p:cNvSpPr txBox="1">
            <a:spLocks/>
          </p:cNvSpPr>
          <p:nvPr/>
        </p:nvSpPr>
        <p:spPr bwMode="auto">
          <a:xfrm>
            <a:off x="838200" y="4876800"/>
            <a:ext cx="8153400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85000"/>
              <a:buBlip>
                <a:blip r:embed="rId6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3A533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600" dirty="0" smtClean="0"/>
              <a:t>Wristband transmitter is battery operated</a:t>
            </a:r>
          </a:p>
          <a:p>
            <a:pPr lvl="1"/>
            <a:r>
              <a:rPr lang="en-US" dirty="0"/>
              <a:t>~ 3 year life span </a:t>
            </a:r>
            <a:endParaRPr lang="en-US" dirty="0" smtClean="0"/>
          </a:p>
          <a:p>
            <a:pPr lvl="1"/>
            <a:r>
              <a:rPr lang="en-US" altLang="en-US" dirty="0"/>
              <a:t>Entire unit replaced when battery has </a:t>
            </a:r>
            <a:r>
              <a:rPr lang="en-US" altLang="en-US" dirty="0" smtClean="0"/>
              <a:t>died</a:t>
            </a:r>
            <a:endParaRPr lang="en-US" altLang="en-US" dirty="0"/>
          </a:p>
          <a:p>
            <a:pPr lvl="1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48200" y="4038600"/>
            <a:ext cx="76200" cy="1524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4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 uiExpand="1" build="p"/>
      <p:bldP spid="9" grpId="0" animBg="1"/>
      <p:bldP spid="11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6677184" cy="4876800"/>
          </a:xfrm>
        </p:spPr>
        <p:txBody>
          <a:bodyPr rtlCol="0">
            <a:noAutofit/>
          </a:bodyPr>
          <a:lstStyle/>
          <a:p>
            <a:r>
              <a:rPr lang="en-US" dirty="0" smtClean="0"/>
              <a:t> </a:t>
            </a:r>
            <a:r>
              <a:rPr lang="en-US" dirty="0"/>
              <a:t>AC Power: Class 2 AC Adaptor </a:t>
            </a:r>
            <a:endParaRPr lang="en-US" dirty="0" smtClean="0"/>
          </a:p>
          <a:p>
            <a:pPr lvl="1"/>
            <a:r>
              <a:rPr lang="en-US" dirty="0" smtClean="0"/>
              <a:t>Output </a:t>
            </a:r>
            <a:r>
              <a:rPr lang="en-US" dirty="0"/>
              <a:t>DC 12V 300 </a:t>
            </a:r>
            <a:r>
              <a:rPr lang="en-US" dirty="0" smtClean="0"/>
              <a:t>mA </a:t>
            </a:r>
          </a:p>
          <a:p>
            <a:pPr lvl="1"/>
            <a:r>
              <a:rPr lang="en-US" altLang="en-US" dirty="0" smtClean="0"/>
              <a:t>AC </a:t>
            </a:r>
            <a:r>
              <a:rPr lang="en-US" altLang="en-US" dirty="0"/>
              <a:t>Adapter </a:t>
            </a:r>
            <a:r>
              <a:rPr lang="en-US" altLang="en-US" dirty="0" smtClean="0"/>
              <a:t>cord length </a:t>
            </a:r>
            <a:r>
              <a:rPr lang="en-US" altLang="en-US" dirty="0"/>
              <a:t>is 54” (137cm</a:t>
            </a:r>
            <a:r>
              <a:rPr lang="en-US" altLang="en-US" dirty="0" smtClean="0"/>
              <a:t>)</a:t>
            </a:r>
            <a:endParaRPr lang="en-US" sz="600" dirty="0" smtClean="0"/>
          </a:p>
          <a:p>
            <a:pPr marL="342900" lvl="1" indent="-342900">
              <a:buClrTx/>
              <a:buSzPct val="85000"/>
              <a:buBlip>
                <a:blip r:embed="rId3"/>
              </a:buBlip>
              <a:defRPr/>
            </a:pPr>
            <a:r>
              <a:rPr lang="en-US" altLang="en-US" dirty="0"/>
              <a:t>Dimensions </a:t>
            </a:r>
            <a:endParaRPr lang="en-US" altLang="en-US" dirty="0" smtClean="0"/>
          </a:p>
          <a:p>
            <a:pPr lvl="1"/>
            <a:r>
              <a:rPr lang="en-US" dirty="0" smtClean="0">
                <a:solidFill>
                  <a:prstClr val="black"/>
                </a:solidFill>
              </a:rPr>
              <a:t>Door strip Sensor </a:t>
            </a:r>
          </a:p>
          <a:p>
            <a:pPr lvl="2"/>
            <a:r>
              <a:rPr lang="pl-PL" dirty="0" smtClean="0"/>
              <a:t>32.56</a:t>
            </a:r>
            <a:r>
              <a:rPr lang="pl-PL" dirty="0"/>
              <a:t>" L x 1.43" W x .75" D</a:t>
            </a:r>
            <a:endParaRPr lang="en-US" dirty="0"/>
          </a:p>
          <a:p>
            <a:pPr lvl="1"/>
            <a:r>
              <a:rPr lang="en-US" altLang="en-US" dirty="0" smtClean="0"/>
              <a:t>Reset Button</a:t>
            </a:r>
          </a:p>
          <a:p>
            <a:pPr lvl="2"/>
            <a:r>
              <a:rPr lang="pl-PL" altLang="en-US" dirty="0"/>
              <a:t>3.375" H x 3.375" W x .4375" D</a:t>
            </a:r>
            <a:endParaRPr lang="en-US" altLang="en-US" dirty="0" smtClean="0"/>
          </a:p>
          <a:p>
            <a:pPr lvl="0">
              <a:defRPr/>
            </a:pPr>
            <a:r>
              <a:rPr lang="en-US" dirty="0" smtClean="0">
                <a:solidFill>
                  <a:prstClr val="black"/>
                </a:solidFill>
              </a:rPr>
              <a:t>Frequency</a:t>
            </a:r>
            <a:r>
              <a:rPr lang="en-US" dirty="0">
                <a:solidFill>
                  <a:prstClr val="black"/>
                </a:solidFill>
              </a:rPr>
              <a:t>: UHF - 433.92MHz+/-</a:t>
            </a:r>
            <a:r>
              <a:rPr lang="en-US" dirty="0" smtClean="0">
                <a:solidFill>
                  <a:prstClr val="black"/>
                </a:solidFill>
              </a:rPr>
              <a:t>0.5</a:t>
            </a:r>
            <a:endParaRPr lang="en-US" dirty="0"/>
          </a:p>
          <a:p>
            <a:r>
              <a:rPr lang="en-US" dirty="0"/>
              <a:t> Detection range </a:t>
            </a:r>
            <a:r>
              <a:rPr lang="en-US" dirty="0" smtClean="0"/>
              <a:t>adjustable up to </a:t>
            </a:r>
            <a:r>
              <a:rPr lang="en-US" dirty="0"/>
              <a:t>26' </a:t>
            </a:r>
            <a:endParaRPr lang="en-US" altLang="en-US" dirty="0">
              <a:solidFill>
                <a:prstClr val="black"/>
              </a:solidFill>
            </a:endParaRPr>
          </a:p>
          <a:p>
            <a:pPr marL="457200" lvl="1" indent="0">
              <a:buNone/>
              <a:defRPr/>
            </a:pPr>
            <a:endParaRPr lang="en-US" sz="800" dirty="0" smtClean="0"/>
          </a:p>
          <a:p>
            <a:pPr lvl="1"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i="1" dirty="0"/>
          </a:p>
          <a:p>
            <a:pPr marL="457200" lvl="1" indent="0">
              <a:buFont typeface="Arial" charset="0"/>
              <a:buNone/>
              <a:defRPr/>
            </a:pPr>
            <a:endParaRPr lang="en-US" sz="2400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800" dirty="0"/>
          </a:p>
          <a:p>
            <a:pPr>
              <a:defRPr/>
            </a:pPr>
            <a:endParaRPr lang="en-US" dirty="0"/>
          </a:p>
        </p:txBody>
      </p:sp>
      <p:sp>
        <p:nvSpPr>
          <p:cNvPr id="87042" name="Title 1"/>
          <p:cNvSpPr>
            <a:spLocks noGrp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14045" y="838200"/>
            <a:ext cx="3361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>
                <a:solidFill>
                  <a:srgbClr val="0070C0"/>
                </a:solidFill>
              </a:rPr>
              <a:t>WM-KIT1</a:t>
            </a:r>
            <a:r>
              <a:rPr lang="en-US" sz="3600" b="1" dirty="0" smtClean="0"/>
              <a:t> SPECS</a:t>
            </a:r>
            <a:endParaRPr lang="en-US" sz="3600" b="1" cap="all" dirty="0"/>
          </a:p>
        </p:txBody>
      </p:sp>
      <p:pic>
        <p:nvPicPr>
          <p:cNvPr id="11" name="Picture 3" descr="C:\Users\greamsnyder\AppData\Local\Microsoft\Windows\Temporary Internet Files\Content.IE5\EF2BFYEB\checklist-41335_960_720[1]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47800"/>
            <a:ext cx="2381568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9444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5029200" cy="3733800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dirty="0" smtClean="0"/>
              <a:t>All components may be ordered individually to customize to facility needs</a:t>
            </a:r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r>
              <a:rPr lang="en-US" dirty="0" smtClean="0"/>
              <a:t>One year warranty</a:t>
            </a:r>
          </a:p>
          <a:p>
            <a:pPr>
              <a:defRPr/>
            </a:pPr>
            <a:endParaRPr lang="en-US" sz="800" dirty="0" smtClean="0"/>
          </a:p>
          <a:p>
            <a:pPr>
              <a:defRPr/>
            </a:pPr>
            <a:r>
              <a:rPr lang="en-US" dirty="0" smtClean="0"/>
              <a:t>MSRP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$843.25</a:t>
            </a:r>
          </a:p>
          <a:p>
            <a:pPr lvl="1">
              <a:defRPr/>
            </a:pPr>
            <a:endParaRPr lang="en-US" sz="800" dirty="0"/>
          </a:p>
          <a:p>
            <a:pPr marL="457200" lvl="1" indent="0">
              <a:buNone/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 marL="0" indent="0">
              <a:buNone/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/>
          </a:p>
          <a:p>
            <a:pPr lvl="2">
              <a:defRPr/>
            </a:pPr>
            <a:endParaRPr lang="en-US" dirty="0"/>
          </a:p>
          <a:p>
            <a:pPr lvl="1"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marL="457200" lvl="1" indent="0">
              <a:buFont typeface="Arial" charset="0"/>
              <a:buNone/>
              <a:defRPr/>
            </a:pPr>
            <a:endParaRPr lang="en-US" dirty="0"/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 lvl="1">
              <a:defRPr/>
            </a:pPr>
            <a:endParaRPr lang="en-US" i="1" dirty="0"/>
          </a:p>
          <a:p>
            <a:pPr marL="457200" lvl="1" indent="0">
              <a:buFont typeface="Arial" charset="0"/>
              <a:buNone/>
              <a:defRPr/>
            </a:pPr>
            <a:endParaRPr lang="en-US" sz="2400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2400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 marL="342900" lvl="1" indent="-342900">
              <a:buClrTx/>
              <a:buSzPct val="85000"/>
              <a:buFont typeface="Arial" charset="0"/>
              <a:buBlip>
                <a:blip r:embed="rId3"/>
              </a:buBlip>
              <a:defRPr/>
            </a:pPr>
            <a:endParaRPr lang="en-US" sz="800" dirty="0"/>
          </a:p>
          <a:p>
            <a:pPr>
              <a:defRPr/>
            </a:pPr>
            <a:endParaRPr lang="en-US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31" b="11731"/>
          <a:stretch/>
        </p:blipFill>
        <p:spPr bwMode="auto">
          <a:xfrm>
            <a:off x="76200" y="4846320"/>
            <a:ext cx="8001000" cy="1664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itle 1"/>
          <p:cNvSpPr>
            <a:spLocks noGrp="1"/>
          </p:cNvSpPr>
          <p:nvPr>
            <p:ph type="title"/>
          </p:nvPr>
        </p:nvSpPr>
        <p:spPr bwMode="auto">
          <a:xfrm>
            <a:off x="628650" y="0"/>
            <a:ext cx="851535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Door Wander System (WM-KIT1)</a:t>
            </a:r>
            <a:endParaRPr lang="en-US" altLang="en-US" dirty="0" smtClean="0"/>
          </a:p>
        </p:txBody>
      </p:sp>
      <p:sp>
        <p:nvSpPr>
          <p:cNvPr id="10" name="Rectangle 9"/>
          <p:cNvSpPr/>
          <p:nvPr/>
        </p:nvSpPr>
        <p:spPr>
          <a:xfrm>
            <a:off x="914045" y="838200"/>
            <a:ext cx="37976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ADDITIONAL INFO:</a:t>
            </a:r>
            <a:endParaRPr lang="en-US" sz="3600" b="1" cap="all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3147060" cy="40538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36797" y="5638800"/>
            <a:ext cx="2826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 action="ppaction://hlinkfile"/>
              </a:rPr>
              <a:t>WM-KIT1 Information Sheet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59533"/>
            <a:ext cx="2578914" cy="116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32" y="3990975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463" b="12463"/>
          <a:stretch/>
        </p:blipFill>
        <p:spPr bwMode="auto">
          <a:xfrm>
            <a:off x="1524000" y="3730256"/>
            <a:ext cx="3505200" cy="1222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311650"/>
            <a:ext cx="933721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536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reamsnyder\AppData\Local\Microsoft\Windows\Temporary Internet Files\Content.IE5\EF2BFYEB\glowing-light-bulb-2847-large[1]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886200"/>
            <a:ext cx="209727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Door Wander System (WM-KIT1)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70037"/>
            <a:ext cx="8229600" cy="4525963"/>
          </a:xfrm>
        </p:spPr>
        <p:txBody>
          <a:bodyPr/>
          <a:lstStyle/>
          <a:p>
            <a:r>
              <a:rPr lang="en-US" dirty="0" smtClean="0"/>
              <a:t>Simple, low cost solution </a:t>
            </a:r>
            <a:r>
              <a:rPr lang="en-US" dirty="0"/>
              <a:t>to help </a:t>
            </a:r>
            <a:r>
              <a:rPr lang="en-US" dirty="0" smtClean="0"/>
              <a:t>control patient wandering </a:t>
            </a:r>
          </a:p>
          <a:p>
            <a:endParaRPr lang="en-US" dirty="0"/>
          </a:p>
          <a:p>
            <a:r>
              <a:rPr lang="en-US" dirty="0" smtClean="0"/>
              <a:t>Assisted Living, Independent Living, LTC facilities</a:t>
            </a:r>
          </a:p>
          <a:p>
            <a:pPr lvl="1"/>
            <a:r>
              <a:rPr lang="en-US" dirty="0" smtClean="0"/>
              <a:t>Memory Care units</a:t>
            </a:r>
          </a:p>
          <a:p>
            <a:pPr lvl="1"/>
            <a:r>
              <a:rPr lang="en-US" dirty="0" smtClean="0"/>
              <a:t>Dementia Units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/>
              <a:t>R</a:t>
            </a:r>
            <a:r>
              <a:rPr lang="en-US" dirty="0" smtClean="0"/>
              <a:t>equires facility and/or maintenance assistance with installation</a:t>
            </a:r>
          </a:p>
          <a:p>
            <a:pPr lvl="1"/>
            <a:r>
              <a:rPr lang="en-US" dirty="0" smtClean="0"/>
              <a:t>Licensed electrician may also be needed to provide power 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762000" y="914400"/>
            <a:ext cx="53429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cap="all" dirty="0" smtClean="0">
                <a:solidFill>
                  <a:prstClr val="black"/>
                </a:solidFill>
              </a:rPr>
              <a:t>Suggested Applications</a:t>
            </a:r>
            <a:endParaRPr lang="en-US" sz="3600" b="1" cap="al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0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Door Wander System (WM-KIT1)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93837"/>
            <a:ext cx="8229600" cy="4906963"/>
          </a:xfrm>
        </p:spPr>
        <p:txBody>
          <a:bodyPr/>
          <a:lstStyle/>
          <a:p>
            <a:r>
              <a:rPr lang="en-US" dirty="0" smtClean="0"/>
              <a:t>High end/high cost wandering and tracking system </a:t>
            </a:r>
            <a:r>
              <a:rPr lang="en-US" dirty="0"/>
              <a:t>m</a:t>
            </a:r>
            <a:r>
              <a:rPr lang="en-US" dirty="0" smtClean="0"/>
              <a:t>anufactures and installers (examples):</a:t>
            </a:r>
          </a:p>
          <a:p>
            <a:pPr lvl="1"/>
            <a:r>
              <a:rPr lang="en-US" dirty="0" smtClean="0"/>
              <a:t>Stanley / WanderGuard</a:t>
            </a:r>
          </a:p>
          <a:p>
            <a:pPr lvl="1"/>
            <a:r>
              <a:rPr lang="en-US" dirty="0" smtClean="0"/>
              <a:t>SecureCare</a:t>
            </a:r>
          </a:p>
          <a:p>
            <a:pPr lvl="1"/>
            <a:r>
              <a:rPr lang="en-US" dirty="0" err="1" smtClean="0"/>
              <a:t>Accutech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RTLS technology/products</a:t>
            </a:r>
          </a:p>
          <a:p>
            <a:pPr lvl="1"/>
            <a:r>
              <a:rPr lang="en-US" dirty="0" smtClean="0"/>
              <a:t>Automatically </a:t>
            </a:r>
            <a:r>
              <a:rPr lang="en-US" dirty="0"/>
              <a:t>identify and track the location of objects or people in real time, usually within a building or other contained </a:t>
            </a:r>
            <a:r>
              <a:rPr lang="en-US" dirty="0" smtClean="0"/>
              <a:t>area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Door lock and keypad door access control products</a:t>
            </a:r>
          </a:p>
          <a:p>
            <a:pPr lvl="1"/>
            <a:endParaRPr lang="en-US" dirty="0" smtClean="0"/>
          </a:p>
          <a:p>
            <a:pPr marL="914400" lvl="2" indent="0">
              <a:buNone/>
            </a:pPr>
            <a:r>
              <a:rPr lang="en-US" dirty="0" smtClean="0"/>
              <a:t>	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504951"/>
            <a:ext cx="1447800" cy="268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80" y="2286000"/>
            <a:ext cx="1500084" cy="1964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0" y="914400"/>
            <a:ext cx="29336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b="1" cap="all" dirty="0" smtClean="0">
                <a:solidFill>
                  <a:prstClr val="black"/>
                </a:solidFill>
              </a:rPr>
              <a:t>Competition</a:t>
            </a:r>
            <a:endParaRPr lang="en-US" sz="3600" b="1" cap="al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23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64100"/>
            <a:ext cx="9144000" cy="1603375"/>
          </a:xfrm>
          <a:prstGeom prst="rect">
            <a:avLst/>
          </a:prstGeom>
          <a:solidFill>
            <a:srgbClr val="004579">
              <a:alpha val="7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6144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075" y="5456237"/>
            <a:ext cx="23749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extBox 7"/>
          <p:cNvSpPr txBox="1">
            <a:spLocks noChangeArrowheads="1"/>
          </p:cNvSpPr>
          <p:nvPr/>
        </p:nvSpPr>
        <p:spPr bwMode="auto">
          <a:xfrm>
            <a:off x="381000" y="2581870"/>
            <a:ext cx="82264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SzPct val="85000"/>
              <a:buBlip>
                <a:blip r:embed="rId5"/>
              </a:buBlip>
              <a:defRPr sz="26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73A533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ts val="575"/>
              </a:spcAft>
              <a:buSzTx/>
              <a:buFontTx/>
              <a:buNone/>
            </a:pPr>
            <a:r>
              <a:rPr lang="en-US" altLang="en-US" sz="5400" b="1" dirty="0" smtClean="0">
                <a:solidFill>
                  <a:schemeClr val="accent3">
                    <a:lumMod val="75000"/>
                  </a:schemeClr>
                </a:solidFill>
                <a:ea typeface="Calibri" pitchFamily="34" charset="0"/>
                <a:cs typeface="Calibri" pitchFamily="34" charset="0"/>
              </a:rPr>
              <a:t>Question/Answer</a:t>
            </a:r>
            <a:endParaRPr lang="en-US" altLang="en-US" sz="5400" b="1" dirty="0">
              <a:solidFill>
                <a:schemeClr val="accent3">
                  <a:lumMod val="75000"/>
                </a:schemeClr>
              </a:solidFill>
              <a:ea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04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young\AppData\Local\Microsoft\Windows\Temporary Internet Files\Content.Outlook\M7DED2RC\DSC_41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0"/>
            <a:ext cx="10171113" cy="67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4914900"/>
            <a:ext cx="9144000" cy="1304925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4773275"/>
            <a:ext cx="556260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8800" b="1" dirty="0">
                <a:solidFill>
                  <a:schemeClr val="tx2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1100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450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MONITOR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10" y="1750731"/>
            <a:ext cx="2891790" cy="449766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58000" y="2209800"/>
            <a:ext cx="763905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676400"/>
            <a:ext cx="5334000" cy="4191000"/>
          </a:xfrm>
        </p:spPr>
        <p:txBody>
          <a:bodyPr/>
          <a:lstStyle/>
          <a:p>
            <a:r>
              <a:rPr lang="en-US" dirty="0" smtClean="0"/>
              <a:t>Call </a:t>
            </a:r>
            <a:r>
              <a:rPr lang="en-US" dirty="0"/>
              <a:t>Cord switch </a:t>
            </a:r>
            <a:r>
              <a:rPr lang="en-US" dirty="0" smtClean="0"/>
              <a:t>is to be in the  “</a:t>
            </a:r>
            <a:r>
              <a:rPr lang="en-US" b="1" dirty="0"/>
              <a:t>OFF</a:t>
            </a:r>
            <a:r>
              <a:rPr lang="en-US" dirty="0"/>
              <a:t>” </a:t>
            </a:r>
            <a:r>
              <a:rPr lang="en-US" dirty="0" smtClean="0"/>
              <a:t>position if not using a call cord and before initially </a:t>
            </a:r>
            <a:r>
              <a:rPr lang="en-US" dirty="0"/>
              <a:t>inserting the nurse call plug or cable into the patient </a:t>
            </a:r>
            <a:r>
              <a:rPr lang="en-US" dirty="0" smtClean="0"/>
              <a:t>station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If using with the </a:t>
            </a:r>
            <a:r>
              <a:rPr lang="en-US" b="1" dirty="0"/>
              <a:t>Call Cord, </a:t>
            </a:r>
            <a:r>
              <a:rPr lang="en-US" dirty="0"/>
              <a:t>switch to </a:t>
            </a:r>
            <a:r>
              <a:rPr lang="en-US" b="1" dirty="0"/>
              <a:t>“ON” </a:t>
            </a:r>
            <a:r>
              <a:rPr lang="en-US" dirty="0"/>
              <a:t>after connected to the patient station and inserting the Call </a:t>
            </a:r>
            <a:r>
              <a:rPr lang="en-US" dirty="0" smtClean="0"/>
              <a:t>Cord</a:t>
            </a:r>
            <a:r>
              <a:rPr lang="en-US" b="1" dirty="0" smtClean="0"/>
              <a:t> </a:t>
            </a:r>
            <a:endParaRPr lang="en-US" dirty="0"/>
          </a:p>
          <a:p>
            <a:pPr lvl="1" eaLnBrk="1" hangingPunct="1">
              <a:defRPr/>
            </a:pPr>
            <a:endParaRPr lang="en-US" dirty="0" smtClean="0"/>
          </a:p>
          <a:p>
            <a:pPr marL="914400" lvl="2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5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450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MONITOR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447800"/>
            <a:ext cx="8229600" cy="3886200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monitor is factory set to be </a:t>
            </a:r>
            <a:r>
              <a:rPr lang="en-US" b="1" dirty="0"/>
              <a:t>non-latching</a:t>
            </a:r>
            <a:r>
              <a:rPr lang="en-US" dirty="0"/>
              <a:t> (compatible with industry-standard latching nurse call systems).</a:t>
            </a:r>
          </a:p>
          <a:p>
            <a:r>
              <a:rPr lang="en-US" dirty="0"/>
              <a:t>To change the monitor to</a:t>
            </a:r>
            <a:r>
              <a:rPr lang="en-US" b="1" dirty="0"/>
              <a:t> </a:t>
            </a:r>
            <a:r>
              <a:rPr lang="en-US" b="1" dirty="0" smtClean="0"/>
              <a:t>latching</a:t>
            </a:r>
            <a:r>
              <a:rPr lang="en-US" dirty="0" smtClean="0"/>
              <a:t>, </a:t>
            </a:r>
            <a:r>
              <a:rPr lang="en-US" dirty="0"/>
              <a:t>press and hold the </a:t>
            </a:r>
            <a:r>
              <a:rPr lang="en-US" b="1" cap="all" dirty="0">
                <a:solidFill>
                  <a:srgbClr val="FF0000"/>
                </a:solidFill>
              </a:rPr>
              <a:t>program button </a:t>
            </a:r>
            <a:r>
              <a:rPr lang="en-US" dirty="0"/>
              <a:t>for approximately 15 seconds until both LEDs flash simultaneously </a:t>
            </a:r>
            <a:r>
              <a:rPr lang="en-US" b="1" dirty="0"/>
              <a:t>three times</a:t>
            </a:r>
            <a:r>
              <a:rPr lang="en-US" dirty="0"/>
              <a:t>.</a:t>
            </a:r>
          </a:p>
          <a:p>
            <a:pPr lvl="1" eaLnBrk="1" hangingPunct="1">
              <a:defRPr/>
            </a:pPr>
            <a:endParaRPr lang="en-US" dirty="0" smtClean="0"/>
          </a:p>
          <a:p>
            <a:pPr marL="914400" lvl="2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3" y="3493982"/>
            <a:ext cx="2314410" cy="2983018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 rot="1014513">
            <a:off x="927230" y="591031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69" y="3786616"/>
            <a:ext cx="2325444" cy="2624869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4008186" y="4625587"/>
            <a:ext cx="612631" cy="4421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86616"/>
            <a:ext cx="1828801" cy="228362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7266413" y="4343401"/>
            <a:ext cx="391969" cy="381000"/>
          </a:xfrm>
          <a:prstGeom prst="ellipse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7723613" y="4343400"/>
            <a:ext cx="381000" cy="393843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8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repeatCount="3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3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3" y="3493982"/>
            <a:ext cx="2314410" cy="2983018"/>
          </a:xfrm>
          <a:prstGeom prst="rect">
            <a:avLst/>
          </a:prstGeom>
        </p:spPr>
      </p:pic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045" y="838200"/>
            <a:ext cx="45028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SETTING UP MONITOR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399" y="1524000"/>
            <a:ext cx="7821187" cy="1828800"/>
          </a:xfrm>
        </p:spPr>
        <p:txBody>
          <a:bodyPr/>
          <a:lstStyle/>
          <a:p>
            <a:r>
              <a:rPr lang="en-US" dirty="0" smtClean="0"/>
              <a:t>To </a:t>
            </a:r>
            <a:r>
              <a:rPr lang="en-US" dirty="0"/>
              <a:t>change back from </a:t>
            </a:r>
            <a:r>
              <a:rPr lang="en-US" b="1" dirty="0"/>
              <a:t>latching</a:t>
            </a:r>
            <a:r>
              <a:rPr lang="en-US" dirty="0"/>
              <a:t> to </a:t>
            </a:r>
            <a:r>
              <a:rPr lang="en-US" b="1" dirty="0"/>
              <a:t>non-latching</a:t>
            </a:r>
            <a:r>
              <a:rPr lang="en-US" dirty="0"/>
              <a:t>, press and hold the </a:t>
            </a:r>
            <a:r>
              <a:rPr lang="en-US" b="1" cap="all" dirty="0">
                <a:solidFill>
                  <a:srgbClr val="FF0000"/>
                </a:solidFill>
              </a:rPr>
              <a:t>program button </a:t>
            </a:r>
            <a:r>
              <a:rPr lang="en-US" dirty="0"/>
              <a:t>for approximately 15 seconds until both LEDs flash simultaneously </a:t>
            </a:r>
            <a:r>
              <a:rPr lang="en-US" b="1" dirty="0"/>
              <a:t>two times.</a:t>
            </a:r>
          </a:p>
          <a:p>
            <a:pPr marL="0" indent="0">
              <a:buNone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914400" lvl="2" indent="0" eaLnBrk="1" hangingPunct="1">
              <a:buNone/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2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lvl="1" eaLnBrk="1" hangingPunct="1">
              <a:defRPr/>
            </a:pPr>
            <a:endParaRPr lang="en-US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sp>
        <p:nvSpPr>
          <p:cNvPr id="17" name="Right Arrow 16"/>
          <p:cNvSpPr/>
          <p:nvPr/>
        </p:nvSpPr>
        <p:spPr>
          <a:xfrm rot="1014513">
            <a:off x="927230" y="5910318"/>
            <a:ext cx="440578" cy="28006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69" y="3786616"/>
            <a:ext cx="2325444" cy="2624869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4008186" y="4625587"/>
            <a:ext cx="612631" cy="4421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86616"/>
            <a:ext cx="1828801" cy="2283624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7266413" y="4343401"/>
            <a:ext cx="391969" cy="381000"/>
          </a:xfrm>
          <a:prstGeom prst="ellipse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7723613" y="4343400"/>
            <a:ext cx="381000" cy="393843"/>
          </a:xfrm>
          <a:prstGeom prst="ellipse">
            <a:avLst/>
          </a:prstGeom>
          <a:solidFill>
            <a:srgbClr val="00B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0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repeatCount="2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2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835" y="3124200"/>
            <a:ext cx="420319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28" y="3124200"/>
            <a:ext cx="420319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dirty="0" smtClean="0"/>
              <a:t> </a:t>
            </a:r>
            <a:r>
              <a:rPr lang="en-US" altLang="en-US" dirty="0"/>
              <a:t>Cordless Direct Connect Monitor (CSM-BC500) </a:t>
            </a:r>
            <a:endParaRPr lang="en-US" altLang="en-US" dirty="0" smtClean="0"/>
          </a:p>
        </p:txBody>
      </p:sp>
      <p:sp>
        <p:nvSpPr>
          <p:cNvPr id="7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914400" y="1447800"/>
            <a:ext cx="8229600" cy="2057399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Compatible </a:t>
            </a:r>
            <a:r>
              <a:rPr lang="en-US" dirty="0"/>
              <a:t>with </a:t>
            </a:r>
            <a:r>
              <a:rPr lang="en-US" dirty="0" smtClean="0"/>
              <a:t>up to THREE Sensor Pads</a:t>
            </a:r>
          </a:p>
          <a:p>
            <a:pPr lvl="1">
              <a:defRPr/>
            </a:pPr>
            <a:r>
              <a:rPr lang="en-US" b="1" dirty="0" smtClean="0">
                <a:solidFill>
                  <a:srgbClr val="00B0F0"/>
                </a:solidFill>
              </a:rPr>
              <a:t>2 WIRELESS </a:t>
            </a:r>
            <a:r>
              <a:rPr lang="en-US" dirty="0" smtClean="0"/>
              <a:t>sensor pads</a:t>
            </a:r>
          </a:p>
          <a:p>
            <a:pPr lvl="2">
              <a:defRPr/>
            </a:pPr>
            <a:r>
              <a:rPr lang="en-US" dirty="0" smtClean="0"/>
              <a:t>Up to 30 ft. cordless range</a:t>
            </a:r>
            <a:endParaRPr lang="en-US" dirty="0"/>
          </a:p>
          <a:p>
            <a:pPr lvl="1">
              <a:defRPr/>
            </a:pPr>
            <a:r>
              <a:rPr lang="en-US" b="1" dirty="0" smtClean="0">
                <a:solidFill>
                  <a:srgbClr val="0033CC"/>
                </a:solidFill>
              </a:rPr>
              <a:t>1 CORDED </a:t>
            </a:r>
            <a:r>
              <a:rPr lang="en-US" dirty="0"/>
              <a:t>sensor </a:t>
            </a:r>
            <a:r>
              <a:rPr lang="en-US" dirty="0" smtClean="0"/>
              <a:t>pads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en-US" dirty="0" smtClean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8" t="58853" r="1823" b="384"/>
          <a:stretch/>
        </p:blipFill>
        <p:spPr bwMode="auto">
          <a:xfrm rot="21260358">
            <a:off x="5588428" y="2722078"/>
            <a:ext cx="2743200" cy="1645920"/>
          </a:xfrm>
          <a:prstGeom prst="ellipse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914045" y="838200"/>
            <a:ext cx="5271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/>
              <a:t>USING MULTIPLE SENSORS</a:t>
            </a:r>
            <a:endParaRPr lang="en-US" u="sng" dirty="0">
              <a:solidFill>
                <a:srgbClr val="0033CC"/>
              </a:solidFill>
              <a:latin typeface="+mj-lt"/>
            </a:endParaRPr>
          </a:p>
        </p:txBody>
      </p:sp>
      <p:pic>
        <p:nvPicPr>
          <p:cNvPr id="63493" name="Picture 5" descr="C:\Users\dyoung\AppData\Local\Microsoft\Windows\Temporary Internet Files\Content.Outlook\M7DED2RC\BC400 with two pad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6" t="87405" r="51402" b="600"/>
          <a:stretch/>
        </p:blipFill>
        <p:spPr bwMode="auto">
          <a:xfrm rot="21357674">
            <a:off x="631243" y="3659521"/>
            <a:ext cx="2743200" cy="1645920"/>
          </a:xfrm>
          <a:prstGeom prst="ellipse">
            <a:avLst/>
          </a:prstGeom>
          <a:ln w="57150">
            <a:solidFill>
              <a:srgbClr val="00B0F0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2" y="4105275"/>
            <a:ext cx="914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5687" flipH="1">
            <a:off x="4904206" y="3175794"/>
            <a:ext cx="741357" cy="1623080"/>
          </a:xfrm>
          <a:prstGeom prst="rect">
            <a:avLst/>
          </a:prstGeom>
        </p:spPr>
      </p:pic>
      <p:pic>
        <p:nvPicPr>
          <p:cNvPr id="4103" name="Picture 7" descr="C:\Users\greamsnyder\AppData\Local\Microsoft\Windows\Temporary Internet Files\Content.IE5\6ZPOPBE3\EthernetCable[1]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561794"/>
            <a:ext cx="1689432" cy="83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030002"/>
            <a:ext cx="2366351" cy="1369993"/>
          </a:xfrm>
          <a:prstGeom prst="rect">
            <a:avLst/>
          </a:prstGeom>
          <a:ln w="57150" cap="sq">
            <a:solidFill>
              <a:srgbClr val="0033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/>
                    </a14:imgEffect>
                    <a14:imgEffect>
                      <a14:colorTemperature colorTemp="15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9372">
            <a:off x="3360325" y="3482320"/>
            <a:ext cx="825295" cy="162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47578</TotalTime>
  <Words>2490</Words>
  <Application>Microsoft Office PowerPoint</Application>
  <PresentationFormat>On-screen Show (4:3)</PresentationFormat>
  <Paragraphs>615</Paragraphs>
  <Slides>58</Slides>
  <Notes>50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1_Office Theme</vt:lpstr>
      <vt:lpstr>2_Office Theme</vt:lpstr>
      <vt:lpstr>Bitmap Image</vt:lpstr>
      <vt:lpstr>PowerPoint Presentation</vt:lpstr>
      <vt:lpstr>  Agenda</vt:lpstr>
      <vt:lpstr>Cordless Direct Connect Monitor (CSM-BC500)</vt:lpstr>
      <vt:lpstr>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 Cordless Direct Connect Monitor (CSM-BC500) </vt:lpstr>
      <vt:lpstr>LED Indicators:</vt:lpstr>
      <vt:lpstr>LED Indicators:</vt:lpstr>
      <vt:lpstr>Cordless Direct Connect Monitor (CSM-BC500) </vt:lpstr>
      <vt:lpstr>LED Indicators:</vt:lpstr>
      <vt:lpstr>Cordless Direct Connect Monitor (CSM-BC500) </vt:lpstr>
      <vt:lpstr>Cordless Direct Connect Monitor (CSM-BC500) </vt:lpstr>
      <vt:lpstr>LED Indicators:</vt:lpstr>
      <vt:lpstr>Cordless Direct Connect Monitor (CSM-BC500) </vt:lpstr>
      <vt:lpstr> Cordless Direct Connect Monitor (CSM-BC500) </vt:lpstr>
      <vt:lpstr> Cordless Direct Connect Monitor (CSM-BC500) </vt:lpstr>
      <vt:lpstr>PowerPoint Presentation</vt:lpstr>
      <vt:lpstr>Motion Sensor (CS-MS100)</vt:lpstr>
      <vt:lpstr> Motion Sensor (CS-MS100)</vt:lpstr>
      <vt:lpstr> Motion Sensor (CS-MS100)</vt:lpstr>
      <vt:lpstr>Motion Sensor (CS-MS100)</vt:lpstr>
      <vt:lpstr>Motion Sensor (CS-MS100)</vt:lpstr>
      <vt:lpstr> Motion Sensor (CS-MS100)</vt:lpstr>
      <vt:lpstr> Motion Sensor (CS-MS100)</vt:lpstr>
      <vt:lpstr> Motion Sensor (CS-MS100)</vt:lpstr>
      <vt:lpstr>Motion Sensor Applications</vt:lpstr>
      <vt:lpstr>PowerPoint Presentation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Door Wander System (WM-KIT1)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Fall Management Marketing Programs</dc:title>
  <dc:creator>Windows User</dc:creator>
  <cp:lastModifiedBy>Jonathan Hughes</cp:lastModifiedBy>
  <cp:revision>507</cp:revision>
  <cp:lastPrinted>2017-09-01T20:36:40Z</cp:lastPrinted>
  <dcterms:created xsi:type="dcterms:W3CDTF">2016-06-09T19:30:51Z</dcterms:created>
  <dcterms:modified xsi:type="dcterms:W3CDTF">2017-11-07T15:10:58Z</dcterms:modified>
</cp:coreProperties>
</file>